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351" r:id="rId3"/>
    <p:sldId id="352" r:id="rId4"/>
    <p:sldId id="354" r:id="rId5"/>
    <p:sldId id="384" r:id="rId6"/>
    <p:sldId id="257" r:id="rId7"/>
    <p:sldId id="363" r:id="rId8"/>
    <p:sldId id="367" r:id="rId9"/>
    <p:sldId id="365" r:id="rId10"/>
    <p:sldId id="390" r:id="rId11"/>
    <p:sldId id="387" r:id="rId12"/>
    <p:sldId id="388" r:id="rId13"/>
    <p:sldId id="376" r:id="rId14"/>
    <p:sldId id="378" r:id="rId15"/>
    <p:sldId id="379" r:id="rId16"/>
    <p:sldId id="381" r:id="rId17"/>
    <p:sldId id="382" r:id="rId18"/>
    <p:sldId id="375" r:id="rId19"/>
    <p:sldId id="386" r:id="rId20"/>
    <p:sldId id="380" r:id="rId21"/>
    <p:sldId id="395" r:id="rId22"/>
    <p:sldId id="393" r:id="rId23"/>
    <p:sldId id="396" r:id="rId24"/>
    <p:sldId id="389" r:id="rId25"/>
    <p:sldId id="377" r:id="rId26"/>
    <p:sldId id="369" r:id="rId27"/>
    <p:sldId id="391" r:id="rId28"/>
    <p:sldId id="394" r:id="rId29"/>
    <p:sldId id="392" r:id="rId30"/>
    <p:sldId id="374" r:id="rId31"/>
    <p:sldId id="362" r:id="rId32"/>
    <p:sldId id="364" r:id="rId33"/>
    <p:sldId id="371" r:id="rId34"/>
    <p:sldId id="372" r:id="rId35"/>
    <p:sldId id="28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482D32-09E2-419D-88E3-BCDDF7A7203C}">
          <p14:sldIdLst>
            <p14:sldId id="256"/>
            <p14:sldId id="351"/>
            <p14:sldId id="352"/>
            <p14:sldId id="354"/>
            <p14:sldId id="384"/>
            <p14:sldId id="257"/>
            <p14:sldId id="363"/>
            <p14:sldId id="367"/>
            <p14:sldId id="365"/>
            <p14:sldId id="390"/>
            <p14:sldId id="387"/>
            <p14:sldId id="388"/>
            <p14:sldId id="376"/>
            <p14:sldId id="378"/>
            <p14:sldId id="379"/>
            <p14:sldId id="381"/>
            <p14:sldId id="382"/>
            <p14:sldId id="375"/>
            <p14:sldId id="386"/>
            <p14:sldId id="380"/>
            <p14:sldId id="395"/>
            <p14:sldId id="393"/>
            <p14:sldId id="396"/>
            <p14:sldId id="389"/>
            <p14:sldId id="377"/>
            <p14:sldId id="369"/>
            <p14:sldId id="391"/>
            <p14:sldId id="394"/>
            <p14:sldId id="392"/>
            <p14:sldId id="374"/>
            <p14:sldId id="362"/>
            <p14:sldId id="364"/>
          </p14:sldIdLst>
        </p14:section>
        <p14:section name="Untitled Section" id="{C8F6BDFD-61BC-4E89-B380-2342FA463A08}">
          <p14:sldIdLst>
            <p14:sldId id="371"/>
            <p14:sldId id="372"/>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ED7D31"/>
    <a:srgbClr val="5A4F3B"/>
    <a:srgbClr val="548235"/>
    <a:srgbClr val="B84297"/>
    <a:srgbClr val="512BD4"/>
    <a:srgbClr val="5E2C62"/>
    <a:srgbClr val="A5A5A5"/>
    <a:srgbClr val="2C441C"/>
    <a:srgbClr val="2A1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81364" autoAdjust="0"/>
  </p:normalViewPr>
  <p:slideViewPr>
    <p:cSldViewPr snapToGrid="0">
      <p:cViewPr varScale="1">
        <p:scale>
          <a:sx n="92" d="100"/>
          <a:sy n="92" d="100"/>
        </p:scale>
        <p:origin x="684" y="96"/>
      </p:cViewPr>
      <p:guideLst/>
    </p:cSldViewPr>
  </p:slideViewPr>
  <p:outlineViewPr>
    <p:cViewPr>
      <p:scale>
        <a:sx n="33" d="100"/>
        <a:sy n="33" d="100"/>
      </p:scale>
      <p:origin x="0" y="-4170"/>
    </p:cViewPr>
  </p:outlineViewPr>
  <p:notesTextViewPr>
    <p:cViewPr>
      <p:scale>
        <a:sx n="3" d="2"/>
        <a:sy n="3" d="2"/>
      </p:scale>
      <p:origin x="0" y="0"/>
    </p:cViewPr>
  </p:notesTextViewPr>
  <p:sorterViewPr>
    <p:cViewPr>
      <p:scale>
        <a:sx n="100" d="100"/>
        <a:sy n="100" d="100"/>
      </p:scale>
      <p:origin x="0" y="-36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43448F-3A69-4D00-BEC4-199950B08586}" type="datetimeFigureOut">
              <a:rPr lang="en-US" smtClean="0"/>
              <a:t>3/16/2025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F7DAF2-D9FD-4201-8A83-D0347E71DEA5}" type="slidenum">
              <a:rPr lang="en-US" smtClean="0"/>
              <a:t>‹#›</a:t>
            </a:fld>
            <a:endParaRPr lang="en-US"/>
          </a:p>
        </p:txBody>
      </p:sp>
    </p:spTree>
    <p:extLst>
      <p:ext uri="{BB962C8B-B14F-4D97-AF65-F5344CB8AC3E}">
        <p14:creationId xmlns:p14="http://schemas.microsoft.com/office/powerpoint/2010/main" val="2742022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a:t>
            </a:fld>
            <a:endParaRPr lang="en-US"/>
          </a:p>
        </p:txBody>
      </p:sp>
    </p:spTree>
    <p:extLst>
      <p:ext uri="{BB962C8B-B14F-4D97-AF65-F5344CB8AC3E}">
        <p14:creationId xmlns:p14="http://schemas.microsoft.com/office/powerpoint/2010/main" val="118888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11</a:t>
            </a:fld>
            <a:endParaRPr lang="en-US"/>
          </a:p>
        </p:txBody>
      </p:sp>
    </p:spTree>
    <p:extLst>
      <p:ext uri="{BB962C8B-B14F-4D97-AF65-F5344CB8AC3E}">
        <p14:creationId xmlns:p14="http://schemas.microsoft.com/office/powerpoint/2010/main" val="1556012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12</a:t>
            </a:fld>
            <a:endParaRPr lang="en-US"/>
          </a:p>
        </p:txBody>
      </p:sp>
    </p:spTree>
    <p:extLst>
      <p:ext uri="{BB962C8B-B14F-4D97-AF65-F5344CB8AC3E}">
        <p14:creationId xmlns:p14="http://schemas.microsoft.com/office/powerpoint/2010/main" val="2358291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13</a:t>
            </a:fld>
            <a:endParaRPr lang="en-US"/>
          </a:p>
        </p:txBody>
      </p:sp>
    </p:spTree>
    <p:extLst>
      <p:ext uri="{BB962C8B-B14F-4D97-AF65-F5344CB8AC3E}">
        <p14:creationId xmlns:p14="http://schemas.microsoft.com/office/powerpoint/2010/main" val="1473072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4A7B8-9D5C-4DA8-F50D-C8BC0852B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C8DBD-2480-23C4-322D-3C96864CA2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13EDC-4913-75AD-020E-071D0E8268A7}"/>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0762D32A-6D7D-2BDF-4D60-EE2156B7E841}"/>
              </a:ext>
            </a:extLst>
          </p:cNvPr>
          <p:cNvSpPr>
            <a:spLocks noGrp="1"/>
          </p:cNvSpPr>
          <p:nvPr>
            <p:ph type="sldNum" sz="quarter" idx="5"/>
          </p:nvPr>
        </p:nvSpPr>
        <p:spPr/>
        <p:txBody>
          <a:bodyPr/>
          <a:lstStyle/>
          <a:p>
            <a:fld id="{93F7DAF2-D9FD-4201-8A83-D0347E71DEA5}" type="slidenum">
              <a:rPr lang="en-US" smtClean="0"/>
              <a:t>14</a:t>
            </a:fld>
            <a:endParaRPr lang="en-US"/>
          </a:p>
        </p:txBody>
      </p:sp>
    </p:spTree>
    <p:extLst>
      <p:ext uri="{BB962C8B-B14F-4D97-AF65-F5344CB8AC3E}">
        <p14:creationId xmlns:p14="http://schemas.microsoft.com/office/powerpoint/2010/main" val="4049442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7E5CA-F6F6-5A9E-C697-55E1E35FCC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E56AAC-BC40-09DD-0AC0-74CB185BD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B7D05-E2E8-0CB3-DA84-DBC076D570C7}"/>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7524AB87-AE2F-6B7A-9445-7DF80957A0AE}"/>
              </a:ext>
            </a:extLst>
          </p:cNvPr>
          <p:cNvSpPr>
            <a:spLocks noGrp="1"/>
          </p:cNvSpPr>
          <p:nvPr>
            <p:ph type="sldNum" sz="quarter" idx="5"/>
          </p:nvPr>
        </p:nvSpPr>
        <p:spPr/>
        <p:txBody>
          <a:bodyPr/>
          <a:lstStyle/>
          <a:p>
            <a:fld id="{93F7DAF2-D9FD-4201-8A83-D0347E71DEA5}" type="slidenum">
              <a:rPr lang="en-US" smtClean="0"/>
              <a:t>15</a:t>
            </a:fld>
            <a:endParaRPr lang="en-US"/>
          </a:p>
        </p:txBody>
      </p:sp>
    </p:spTree>
    <p:extLst>
      <p:ext uri="{BB962C8B-B14F-4D97-AF65-F5344CB8AC3E}">
        <p14:creationId xmlns:p14="http://schemas.microsoft.com/office/powerpoint/2010/main" val="3950806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628E5-2AF4-DAFC-56F8-91E60C6DE3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C1672-7BD1-A7BC-6317-BD1E19372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91D0F8-A464-C288-7E42-74F72F1E875B}"/>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F638F0D1-CAE8-F144-24FF-8BFCE7DFA53C}"/>
              </a:ext>
            </a:extLst>
          </p:cNvPr>
          <p:cNvSpPr>
            <a:spLocks noGrp="1"/>
          </p:cNvSpPr>
          <p:nvPr>
            <p:ph type="sldNum" sz="quarter" idx="5"/>
          </p:nvPr>
        </p:nvSpPr>
        <p:spPr/>
        <p:txBody>
          <a:bodyPr/>
          <a:lstStyle/>
          <a:p>
            <a:fld id="{93F7DAF2-D9FD-4201-8A83-D0347E71DEA5}" type="slidenum">
              <a:rPr lang="en-US" smtClean="0"/>
              <a:t>16</a:t>
            </a:fld>
            <a:endParaRPr lang="en-US"/>
          </a:p>
        </p:txBody>
      </p:sp>
    </p:spTree>
    <p:extLst>
      <p:ext uri="{BB962C8B-B14F-4D97-AF65-F5344CB8AC3E}">
        <p14:creationId xmlns:p14="http://schemas.microsoft.com/office/powerpoint/2010/main" val="2523914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55FAB-F675-3759-20C9-C01B90FBCE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21388F-3AF4-6AD7-FF8B-BE9FF0A46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28341-BDD4-8F6F-5070-1D8F8C2F3266}"/>
              </a:ext>
            </a:extLst>
          </p:cNvPr>
          <p:cNvSpPr>
            <a:spLocks noGrp="1"/>
          </p:cNvSpPr>
          <p:nvPr>
            <p:ph type="body" idx="1"/>
          </p:nvPr>
        </p:nvSpPr>
        <p:spPr/>
        <p:txBody>
          <a:bodyPr/>
          <a:lstStyle/>
          <a:p>
            <a:r>
              <a:rPr lang="en-US" dirty="0"/>
              <a:t>Google </a:t>
            </a:r>
            <a:endParaRPr lang="tr-TR" dirty="0"/>
          </a:p>
        </p:txBody>
      </p:sp>
      <p:sp>
        <p:nvSpPr>
          <p:cNvPr id="4" name="Slide Number Placeholder 3">
            <a:extLst>
              <a:ext uri="{FF2B5EF4-FFF2-40B4-BE49-F238E27FC236}">
                <a16:creationId xmlns:a16="http://schemas.microsoft.com/office/drawing/2014/main" id="{81BC620D-EC8F-A737-A18B-F1862DB52992}"/>
              </a:ext>
            </a:extLst>
          </p:cNvPr>
          <p:cNvSpPr>
            <a:spLocks noGrp="1"/>
          </p:cNvSpPr>
          <p:nvPr>
            <p:ph type="sldNum" sz="quarter" idx="5"/>
          </p:nvPr>
        </p:nvSpPr>
        <p:spPr/>
        <p:txBody>
          <a:bodyPr/>
          <a:lstStyle/>
          <a:p>
            <a:fld id="{93F7DAF2-D9FD-4201-8A83-D0347E71DEA5}" type="slidenum">
              <a:rPr lang="en-US" smtClean="0"/>
              <a:t>17</a:t>
            </a:fld>
            <a:endParaRPr lang="en-US"/>
          </a:p>
        </p:txBody>
      </p:sp>
    </p:spTree>
    <p:extLst>
      <p:ext uri="{BB962C8B-B14F-4D97-AF65-F5344CB8AC3E}">
        <p14:creationId xmlns:p14="http://schemas.microsoft.com/office/powerpoint/2010/main" val="4191692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F6868-2499-4CAF-DD0F-7E66722771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91030-4EA4-8533-D485-10C7AB58EE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247331-00FA-0464-CEAC-CEF50E3C2D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err="1"/>
              <a:t>Shiny</a:t>
            </a:r>
            <a:r>
              <a:rPr lang="tr-TR" b="1" dirty="0"/>
              <a:t> Object </a:t>
            </a:r>
            <a:r>
              <a:rPr lang="tr-TR" b="1" dirty="0" err="1"/>
              <a:t>Syndrome</a:t>
            </a:r>
            <a:r>
              <a:rPr lang="en-US" b="1" i="0" dirty="0">
                <a:solidFill>
                  <a:srgbClr val="223548"/>
                </a:solidFill>
                <a:effectLst/>
                <a:latin typeface="72Brand"/>
                <a:sym typeface="Wingdings" panose="05000000000000000000" pitchFamily="2" charset="2"/>
              </a:rPr>
              <a:t>!</a:t>
            </a:r>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43B0A63-7750-5FED-E99A-61647B43933A}"/>
              </a:ext>
            </a:extLst>
          </p:cNvPr>
          <p:cNvSpPr>
            <a:spLocks noGrp="1"/>
          </p:cNvSpPr>
          <p:nvPr>
            <p:ph type="sldNum" sz="quarter" idx="5"/>
          </p:nvPr>
        </p:nvSpPr>
        <p:spPr/>
        <p:txBody>
          <a:bodyPr/>
          <a:lstStyle/>
          <a:p>
            <a:fld id="{93F7DAF2-D9FD-4201-8A83-D0347E71DEA5}" type="slidenum">
              <a:rPr lang="en-US" smtClean="0"/>
              <a:t>18</a:t>
            </a:fld>
            <a:endParaRPr lang="en-US"/>
          </a:p>
        </p:txBody>
      </p:sp>
    </p:spTree>
    <p:extLst>
      <p:ext uri="{BB962C8B-B14F-4D97-AF65-F5344CB8AC3E}">
        <p14:creationId xmlns:p14="http://schemas.microsoft.com/office/powerpoint/2010/main" val="2502016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80B4E-04AD-C75D-9D96-3C63139C3D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741F9-77C2-9465-E21B-D1479FFD9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254D7-10EC-E102-CA9D-67115AAC7B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3C7195-66E6-E913-A46E-270F2F97FFC1}"/>
              </a:ext>
            </a:extLst>
          </p:cNvPr>
          <p:cNvSpPr>
            <a:spLocks noGrp="1"/>
          </p:cNvSpPr>
          <p:nvPr>
            <p:ph type="sldNum" sz="quarter" idx="5"/>
          </p:nvPr>
        </p:nvSpPr>
        <p:spPr/>
        <p:txBody>
          <a:bodyPr/>
          <a:lstStyle/>
          <a:p>
            <a:fld id="{93F7DAF2-D9FD-4201-8A83-D0347E71DEA5}" type="slidenum">
              <a:rPr lang="en-US" smtClean="0"/>
              <a:t>19</a:t>
            </a:fld>
            <a:endParaRPr lang="en-US"/>
          </a:p>
        </p:txBody>
      </p:sp>
    </p:spTree>
    <p:extLst>
      <p:ext uri="{BB962C8B-B14F-4D97-AF65-F5344CB8AC3E}">
        <p14:creationId xmlns:p14="http://schemas.microsoft.com/office/powerpoint/2010/main" val="2036332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ADEDC-9BC8-7123-CC41-BF35D37F9A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2D5CA-086D-13DB-1774-8AC1BD1646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3BCC7F-8C09-91C2-CA7A-E43CFF1A2730}"/>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0F8573B9-DFA8-4617-7CC5-08EE1DCEC0FE}"/>
              </a:ext>
            </a:extLst>
          </p:cNvPr>
          <p:cNvSpPr>
            <a:spLocks noGrp="1"/>
          </p:cNvSpPr>
          <p:nvPr>
            <p:ph type="sldNum" sz="quarter" idx="5"/>
          </p:nvPr>
        </p:nvSpPr>
        <p:spPr/>
        <p:txBody>
          <a:bodyPr/>
          <a:lstStyle/>
          <a:p>
            <a:fld id="{93F7DAF2-D9FD-4201-8A83-D0347E71DEA5}" type="slidenum">
              <a:rPr lang="en-US" smtClean="0"/>
              <a:t>20</a:t>
            </a:fld>
            <a:endParaRPr lang="en-US"/>
          </a:p>
        </p:txBody>
      </p:sp>
    </p:spTree>
    <p:extLst>
      <p:ext uri="{BB962C8B-B14F-4D97-AF65-F5344CB8AC3E}">
        <p14:creationId xmlns:p14="http://schemas.microsoft.com/office/powerpoint/2010/main" val="501165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a:t>
            </a:fld>
            <a:endParaRPr lang="en-US"/>
          </a:p>
        </p:txBody>
      </p:sp>
    </p:spTree>
    <p:extLst>
      <p:ext uri="{BB962C8B-B14F-4D97-AF65-F5344CB8AC3E}">
        <p14:creationId xmlns:p14="http://schemas.microsoft.com/office/powerpoint/2010/main" val="3706802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21</a:t>
            </a:fld>
            <a:endParaRPr lang="en-US"/>
          </a:p>
        </p:txBody>
      </p:sp>
    </p:spTree>
    <p:extLst>
      <p:ext uri="{BB962C8B-B14F-4D97-AF65-F5344CB8AC3E}">
        <p14:creationId xmlns:p14="http://schemas.microsoft.com/office/powerpoint/2010/main" val="1799724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23</a:t>
            </a:fld>
            <a:endParaRPr lang="en-US"/>
          </a:p>
        </p:txBody>
      </p:sp>
    </p:spTree>
    <p:extLst>
      <p:ext uri="{BB962C8B-B14F-4D97-AF65-F5344CB8AC3E}">
        <p14:creationId xmlns:p14="http://schemas.microsoft.com/office/powerpoint/2010/main" val="28559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6E43B-087F-3193-8195-56E293CAD5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18EE8-1BDE-06D8-39B5-A1A0F5C67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CE78C-4DB2-6431-47A2-5AA7E2A052E0}"/>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5A9BC524-75A8-F189-6EBB-A454FD314DC5}"/>
              </a:ext>
            </a:extLst>
          </p:cNvPr>
          <p:cNvSpPr>
            <a:spLocks noGrp="1"/>
          </p:cNvSpPr>
          <p:nvPr>
            <p:ph type="sldNum" sz="quarter" idx="5"/>
          </p:nvPr>
        </p:nvSpPr>
        <p:spPr/>
        <p:txBody>
          <a:bodyPr/>
          <a:lstStyle/>
          <a:p>
            <a:fld id="{93F7DAF2-D9FD-4201-8A83-D0347E71DEA5}" type="slidenum">
              <a:rPr lang="en-US" smtClean="0"/>
              <a:t>26</a:t>
            </a:fld>
            <a:endParaRPr lang="en-US"/>
          </a:p>
        </p:txBody>
      </p:sp>
    </p:spTree>
    <p:extLst>
      <p:ext uri="{BB962C8B-B14F-4D97-AF65-F5344CB8AC3E}">
        <p14:creationId xmlns:p14="http://schemas.microsoft.com/office/powerpoint/2010/main" val="2989758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44962-5F0D-E846-1B51-BC14C0D749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01905-EAEF-C2B4-7805-883D9C717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B2B9C3-2DE2-3164-8B0D-C8EA40A556E6}"/>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2BC497EC-FA89-39F8-1D7A-E7221FEE1002}"/>
              </a:ext>
            </a:extLst>
          </p:cNvPr>
          <p:cNvSpPr>
            <a:spLocks noGrp="1"/>
          </p:cNvSpPr>
          <p:nvPr>
            <p:ph type="sldNum" sz="quarter" idx="5"/>
          </p:nvPr>
        </p:nvSpPr>
        <p:spPr/>
        <p:txBody>
          <a:bodyPr/>
          <a:lstStyle/>
          <a:p>
            <a:fld id="{93F7DAF2-D9FD-4201-8A83-D0347E71DEA5}" type="slidenum">
              <a:rPr lang="en-US" smtClean="0"/>
              <a:t>27</a:t>
            </a:fld>
            <a:endParaRPr lang="en-US"/>
          </a:p>
        </p:txBody>
      </p:sp>
    </p:spTree>
    <p:extLst>
      <p:ext uri="{BB962C8B-B14F-4D97-AF65-F5344CB8AC3E}">
        <p14:creationId xmlns:p14="http://schemas.microsoft.com/office/powerpoint/2010/main" val="3305881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28</a:t>
            </a:fld>
            <a:endParaRPr lang="en-US"/>
          </a:p>
        </p:txBody>
      </p:sp>
    </p:spTree>
    <p:extLst>
      <p:ext uri="{BB962C8B-B14F-4D97-AF65-F5344CB8AC3E}">
        <p14:creationId xmlns:p14="http://schemas.microsoft.com/office/powerpoint/2010/main" val="1197109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dirty="0"/>
              <a:t>💡 </a:t>
            </a:r>
            <a:r>
              <a:rPr lang="en-US" sz="1200" dirty="0">
                <a:latin typeface="Euclid Circular B" panose="020B0504000000000000"/>
              </a:rPr>
              <a:t>Use </a:t>
            </a:r>
            <a:r>
              <a:rPr lang="tr-TR" sz="1200" b="1" dirty="0"/>
              <a:t>Fine-Tuning</a:t>
            </a:r>
            <a:r>
              <a:rPr lang="tr-TR" sz="1200" dirty="0"/>
              <a:t> for speed and domain-specific accuracy.</a:t>
            </a:r>
            <a:endParaRPr lang="en-US" sz="1200" dirty="0"/>
          </a:p>
          <a:p>
            <a:r>
              <a:rPr lang="tr-TR" sz="1200" dirty="0"/>
              <a:t>💡 Use </a:t>
            </a:r>
            <a:r>
              <a:rPr lang="tr-TR" sz="1200" b="1" dirty="0"/>
              <a:t>RAG</a:t>
            </a:r>
            <a:r>
              <a:rPr lang="tr-TR" sz="1200" dirty="0"/>
              <a:t> for real-time, dynamic responses</a:t>
            </a:r>
            <a:r>
              <a:rPr lang="en-US" sz="1200" dirty="0">
                <a:latin typeface="Euclid Circular B" panose="020B0504000000000000"/>
              </a:rPr>
              <a:t>.</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29</a:t>
            </a:fld>
            <a:endParaRPr lang="en-US"/>
          </a:p>
        </p:txBody>
      </p:sp>
    </p:spTree>
    <p:extLst>
      <p:ext uri="{BB962C8B-B14F-4D97-AF65-F5344CB8AC3E}">
        <p14:creationId xmlns:p14="http://schemas.microsoft.com/office/powerpoint/2010/main" val="1423689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70850-E9F5-0EAB-CE3F-B2B595093E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A931F-1FD0-E808-FB02-69D283048E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3E6F7-B907-26A0-5ED5-E18C0B10BB77}"/>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5134A9BE-5F21-5235-564D-30D82150A94D}"/>
              </a:ext>
            </a:extLst>
          </p:cNvPr>
          <p:cNvSpPr>
            <a:spLocks noGrp="1"/>
          </p:cNvSpPr>
          <p:nvPr>
            <p:ph type="sldNum" sz="quarter" idx="5"/>
          </p:nvPr>
        </p:nvSpPr>
        <p:spPr/>
        <p:txBody>
          <a:bodyPr/>
          <a:lstStyle/>
          <a:p>
            <a:fld id="{93F7DAF2-D9FD-4201-8A83-D0347E71DEA5}" type="slidenum">
              <a:rPr lang="en-US" smtClean="0"/>
              <a:t>30</a:t>
            </a:fld>
            <a:endParaRPr lang="en-US"/>
          </a:p>
        </p:txBody>
      </p:sp>
    </p:spTree>
    <p:extLst>
      <p:ext uri="{BB962C8B-B14F-4D97-AF65-F5344CB8AC3E}">
        <p14:creationId xmlns:p14="http://schemas.microsoft.com/office/powerpoint/2010/main" val="2986460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31</a:t>
            </a:fld>
            <a:endParaRPr lang="en-US"/>
          </a:p>
        </p:txBody>
      </p:sp>
    </p:spTree>
    <p:extLst>
      <p:ext uri="{BB962C8B-B14F-4D97-AF65-F5344CB8AC3E}">
        <p14:creationId xmlns:p14="http://schemas.microsoft.com/office/powerpoint/2010/main" val="2092859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32</a:t>
            </a:fld>
            <a:endParaRPr lang="en-US"/>
          </a:p>
        </p:txBody>
      </p:sp>
    </p:spTree>
    <p:extLst>
      <p:ext uri="{BB962C8B-B14F-4D97-AF65-F5344CB8AC3E}">
        <p14:creationId xmlns:p14="http://schemas.microsoft.com/office/powerpoint/2010/main" val="2237040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B6E9A-F654-627D-034A-753AF4ED8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EB5587-9DCA-2F2A-FE9C-EED5E2678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10B5C4-5623-FF88-C65B-1E5E54844D8C}"/>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A6825033-8529-C01D-D28E-ACD7D957F719}"/>
              </a:ext>
            </a:extLst>
          </p:cNvPr>
          <p:cNvSpPr>
            <a:spLocks noGrp="1"/>
          </p:cNvSpPr>
          <p:nvPr>
            <p:ph type="sldNum" sz="quarter" idx="5"/>
          </p:nvPr>
        </p:nvSpPr>
        <p:spPr/>
        <p:txBody>
          <a:bodyPr/>
          <a:lstStyle/>
          <a:p>
            <a:fld id="{93F7DAF2-D9FD-4201-8A83-D0347E71DEA5}" type="slidenum">
              <a:rPr lang="en-US" smtClean="0"/>
              <a:t>33</a:t>
            </a:fld>
            <a:endParaRPr lang="en-US"/>
          </a:p>
        </p:txBody>
      </p:sp>
    </p:spTree>
    <p:extLst>
      <p:ext uri="{BB962C8B-B14F-4D97-AF65-F5344CB8AC3E}">
        <p14:creationId xmlns:p14="http://schemas.microsoft.com/office/powerpoint/2010/main" val="2757193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i="0" dirty="0">
              <a:solidFill>
                <a:srgbClr val="FFFFFF"/>
              </a:solidFill>
              <a:effectLst/>
              <a:latin typeface="Lexend"/>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p:txBody>
      </p:sp>
      <p:sp>
        <p:nvSpPr>
          <p:cNvPr id="4" name="Slide Number Placeholder 3"/>
          <p:cNvSpPr>
            <a:spLocks noGrp="1"/>
          </p:cNvSpPr>
          <p:nvPr>
            <p:ph type="sldNum" sz="quarter" idx="5"/>
          </p:nvPr>
        </p:nvSpPr>
        <p:spPr/>
        <p:txBody>
          <a:bodyPr/>
          <a:lstStyle/>
          <a:p>
            <a:fld id="{93F7DAF2-D9FD-4201-8A83-D0347E71DEA5}" type="slidenum">
              <a:rPr lang="en-US" smtClean="0"/>
              <a:t>3</a:t>
            </a:fld>
            <a:endParaRPr lang="en-US"/>
          </a:p>
        </p:txBody>
      </p:sp>
    </p:spTree>
    <p:extLst>
      <p:ext uri="{BB962C8B-B14F-4D97-AF65-F5344CB8AC3E}">
        <p14:creationId xmlns:p14="http://schemas.microsoft.com/office/powerpoint/2010/main" val="65244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47AC1-330B-AC95-A4E2-7A08174AB9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3BF4AC-A5CF-0CB8-9F5E-2CE898572F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76A29-00E8-A6E8-6840-B895EB1CD078}"/>
              </a:ext>
            </a:extLst>
          </p:cNvPr>
          <p:cNvSpPr>
            <a:spLocks noGrp="1"/>
          </p:cNvSpPr>
          <p:nvPr>
            <p:ph type="body" idx="1"/>
          </p:nvPr>
        </p:nvSpPr>
        <p:spPr/>
        <p:txBody>
          <a:bodyPr/>
          <a:lstStyle/>
          <a:p>
            <a:r>
              <a:rPr lang="en-US" dirty="0"/>
              <a:t>Faking! Hallucinations </a:t>
            </a:r>
            <a:endParaRPr lang="tr-TR" dirty="0"/>
          </a:p>
        </p:txBody>
      </p:sp>
      <p:sp>
        <p:nvSpPr>
          <p:cNvPr id="4" name="Slide Number Placeholder 3">
            <a:extLst>
              <a:ext uri="{FF2B5EF4-FFF2-40B4-BE49-F238E27FC236}">
                <a16:creationId xmlns:a16="http://schemas.microsoft.com/office/drawing/2014/main" id="{0D2C7C5E-0C9A-65CA-0235-74CED17C1568}"/>
              </a:ext>
            </a:extLst>
          </p:cNvPr>
          <p:cNvSpPr>
            <a:spLocks noGrp="1"/>
          </p:cNvSpPr>
          <p:nvPr>
            <p:ph type="sldNum" sz="quarter" idx="5"/>
          </p:nvPr>
        </p:nvSpPr>
        <p:spPr/>
        <p:txBody>
          <a:bodyPr/>
          <a:lstStyle/>
          <a:p>
            <a:fld id="{93F7DAF2-D9FD-4201-8A83-D0347E71DEA5}" type="slidenum">
              <a:rPr lang="en-US" smtClean="0"/>
              <a:t>34</a:t>
            </a:fld>
            <a:endParaRPr lang="en-US"/>
          </a:p>
        </p:txBody>
      </p:sp>
    </p:spTree>
    <p:extLst>
      <p:ext uri="{BB962C8B-B14F-4D97-AF65-F5344CB8AC3E}">
        <p14:creationId xmlns:p14="http://schemas.microsoft.com/office/powerpoint/2010/main" val="462101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35</a:t>
            </a:fld>
            <a:endParaRPr lang="en-US"/>
          </a:p>
        </p:txBody>
      </p:sp>
    </p:spTree>
    <p:extLst>
      <p:ext uri="{BB962C8B-B14F-4D97-AF65-F5344CB8AC3E}">
        <p14:creationId xmlns:p14="http://schemas.microsoft.com/office/powerpoint/2010/main" val="2664317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4</a:t>
            </a:fld>
            <a:endParaRPr lang="en-US"/>
          </a:p>
        </p:txBody>
      </p:sp>
    </p:spTree>
    <p:extLst>
      <p:ext uri="{BB962C8B-B14F-4D97-AF65-F5344CB8AC3E}">
        <p14:creationId xmlns:p14="http://schemas.microsoft.com/office/powerpoint/2010/main" val="1231300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DD9CC-94A9-98D8-D6E6-DEFD09935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0AA0B-CD68-9C21-B043-2FA77B784F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2AAD-B810-9187-9A89-3DB0436A0AA1}"/>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3E26AAF8-7754-FB59-69A5-9E07F34C7844}"/>
              </a:ext>
            </a:extLst>
          </p:cNvPr>
          <p:cNvSpPr>
            <a:spLocks noGrp="1"/>
          </p:cNvSpPr>
          <p:nvPr>
            <p:ph type="sldNum" sz="quarter" idx="5"/>
          </p:nvPr>
        </p:nvSpPr>
        <p:spPr/>
        <p:txBody>
          <a:bodyPr/>
          <a:lstStyle/>
          <a:p>
            <a:fld id="{93F7DAF2-D9FD-4201-8A83-D0347E71DEA5}" type="slidenum">
              <a:rPr lang="en-US" smtClean="0"/>
              <a:t>5</a:t>
            </a:fld>
            <a:endParaRPr lang="en-US"/>
          </a:p>
        </p:txBody>
      </p:sp>
    </p:spTree>
    <p:extLst>
      <p:ext uri="{BB962C8B-B14F-4D97-AF65-F5344CB8AC3E}">
        <p14:creationId xmlns:p14="http://schemas.microsoft.com/office/powerpoint/2010/main" val="363312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6</a:t>
            </a:fld>
            <a:endParaRPr lang="en-US"/>
          </a:p>
        </p:txBody>
      </p:sp>
    </p:spTree>
    <p:extLst>
      <p:ext uri="{BB962C8B-B14F-4D97-AF65-F5344CB8AC3E}">
        <p14:creationId xmlns:p14="http://schemas.microsoft.com/office/powerpoint/2010/main" val="2337906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8F96A-5AA0-F2BD-D0D8-F06300A316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E388EB-D57D-7298-0B13-303E9F2AD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CB266E-667C-9009-B4B7-F747E07A9F11}"/>
              </a:ext>
            </a:extLst>
          </p:cNvPr>
          <p:cNvSpPr>
            <a:spLocks noGrp="1"/>
          </p:cNvSpPr>
          <p:nvPr>
            <p:ph type="body" idx="1"/>
          </p:nvPr>
        </p:nvSpPr>
        <p:spPr/>
        <p:txBody>
          <a:bodyPr/>
          <a:lstStyle/>
          <a:p>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CBD60FB-3C29-669F-01E6-56D20806031A}"/>
              </a:ext>
            </a:extLst>
          </p:cNvPr>
          <p:cNvSpPr>
            <a:spLocks noGrp="1"/>
          </p:cNvSpPr>
          <p:nvPr>
            <p:ph type="sldNum" sz="quarter" idx="5"/>
          </p:nvPr>
        </p:nvSpPr>
        <p:spPr/>
        <p:txBody>
          <a:bodyPr/>
          <a:lstStyle/>
          <a:p>
            <a:fld id="{93F7DAF2-D9FD-4201-8A83-D0347E71DEA5}" type="slidenum">
              <a:rPr lang="en-US" smtClean="0"/>
              <a:t>8</a:t>
            </a:fld>
            <a:endParaRPr lang="en-US"/>
          </a:p>
        </p:txBody>
      </p:sp>
    </p:spTree>
    <p:extLst>
      <p:ext uri="{BB962C8B-B14F-4D97-AF65-F5344CB8AC3E}">
        <p14:creationId xmlns:p14="http://schemas.microsoft.com/office/powerpoint/2010/main" val="3490761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23548"/>
              </a:solidFill>
              <a:effectLst/>
              <a:latin typeface="72Brand"/>
            </a:endParaRPr>
          </a:p>
        </p:txBody>
      </p:sp>
      <p:sp>
        <p:nvSpPr>
          <p:cNvPr id="4" name="Slide Number Placeholder 3"/>
          <p:cNvSpPr>
            <a:spLocks noGrp="1"/>
          </p:cNvSpPr>
          <p:nvPr>
            <p:ph type="sldNum" sz="quarter" idx="5"/>
          </p:nvPr>
        </p:nvSpPr>
        <p:spPr/>
        <p:txBody>
          <a:bodyPr/>
          <a:lstStyle/>
          <a:p>
            <a:fld id="{93F7DAF2-D9FD-4201-8A83-D0347E71DEA5}" type="slidenum">
              <a:rPr lang="en-US" smtClean="0"/>
              <a:t>9</a:t>
            </a:fld>
            <a:endParaRPr lang="en-US"/>
          </a:p>
        </p:txBody>
      </p:sp>
    </p:spTree>
    <p:extLst>
      <p:ext uri="{BB962C8B-B14F-4D97-AF65-F5344CB8AC3E}">
        <p14:creationId xmlns:p14="http://schemas.microsoft.com/office/powerpoint/2010/main" val="3519683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10</a:t>
            </a:fld>
            <a:endParaRPr lang="en-US"/>
          </a:p>
        </p:txBody>
      </p:sp>
    </p:spTree>
    <p:extLst>
      <p:ext uri="{BB962C8B-B14F-4D97-AF65-F5344CB8AC3E}">
        <p14:creationId xmlns:p14="http://schemas.microsoft.com/office/powerpoint/2010/main" val="979884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F978-8F5D-42A7-86BF-A984953F5C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153519-725D-4962-B748-CC7552F838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EF7900-64FF-4805-A66E-0B884BCD43B0}"/>
              </a:ext>
            </a:extLst>
          </p:cNvPr>
          <p:cNvSpPr>
            <a:spLocks noGrp="1"/>
          </p:cNvSpPr>
          <p:nvPr>
            <p:ph type="dt" sz="half" idx="10"/>
          </p:nvPr>
        </p:nvSpPr>
        <p:spPr/>
        <p:txBody>
          <a:bodyPr/>
          <a:lstStyle/>
          <a:p>
            <a:fld id="{2A14C9FE-EBC3-45D3-899C-58AAF4F8AF71}" type="datetimeFigureOut">
              <a:rPr lang="en-US" smtClean="0"/>
              <a:t>3/16/2025</a:t>
            </a:fld>
            <a:endParaRPr lang="en-US"/>
          </a:p>
        </p:txBody>
      </p:sp>
      <p:sp>
        <p:nvSpPr>
          <p:cNvPr id="5" name="Footer Placeholder 4">
            <a:extLst>
              <a:ext uri="{FF2B5EF4-FFF2-40B4-BE49-F238E27FC236}">
                <a16:creationId xmlns:a16="http://schemas.microsoft.com/office/drawing/2014/main" id="{B86274FF-F87E-401D-829B-527D8BAB9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A199CA-B05B-47F7-A46C-3F7F0FB30B19}"/>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776425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28CF-DF5D-471D-B0B9-89362618AE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CB0F86-3012-4450-97B5-7E1D7ECAD6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A2828-2930-40A7-AED2-72F6457D0588}"/>
              </a:ext>
            </a:extLst>
          </p:cNvPr>
          <p:cNvSpPr>
            <a:spLocks noGrp="1"/>
          </p:cNvSpPr>
          <p:nvPr>
            <p:ph type="dt" sz="half" idx="10"/>
          </p:nvPr>
        </p:nvSpPr>
        <p:spPr/>
        <p:txBody>
          <a:bodyPr/>
          <a:lstStyle/>
          <a:p>
            <a:fld id="{2A14C9FE-EBC3-45D3-899C-58AAF4F8AF71}" type="datetimeFigureOut">
              <a:rPr lang="en-US" smtClean="0"/>
              <a:t>3/16/2025</a:t>
            </a:fld>
            <a:endParaRPr lang="en-US"/>
          </a:p>
        </p:txBody>
      </p:sp>
      <p:sp>
        <p:nvSpPr>
          <p:cNvPr id="5" name="Footer Placeholder 4">
            <a:extLst>
              <a:ext uri="{FF2B5EF4-FFF2-40B4-BE49-F238E27FC236}">
                <a16:creationId xmlns:a16="http://schemas.microsoft.com/office/drawing/2014/main" id="{357A84D5-31FC-4926-B974-625D8C4DF7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3209B-0705-4ED8-A491-3D5D44CBB425}"/>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75609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D31CA8-EED4-4E1A-B8D5-0FBA742746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E740CE-BBFA-4672-A07F-8EED901D5F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BD506-02AC-45D8-92B7-72E22AFAFD90}"/>
              </a:ext>
            </a:extLst>
          </p:cNvPr>
          <p:cNvSpPr>
            <a:spLocks noGrp="1"/>
          </p:cNvSpPr>
          <p:nvPr>
            <p:ph type="dt" sz="half" idx="10"/>
          </p:nvPr>
        </p:nvSpPr>
        <p:spPr/>
        <p:txBody>
          <a:bodyPr/>
          <a:lstStyle/>
          <a:p>
            <a:fld id="{2A14C9FE-EBC3-45D3-899C-58AAF4F8AF71}" type="datetimeFigureOut">
              <a:rPr lang="en-US" smtClean="0"/>
              <a:t>3/16/2025</a:t>
            </a:fld>
            <a:endParaRPr lang="en-US"/>
          </a:p>
        </p:txBody>
      </p:sp>
      <p:sp>
        <p:nvSpPr>
          <p:cNvPr id="5" name="Footer Placeholder 4">
            <a:extLst>
              <a:ext uri="{FF2B5EF4-FFF2-40B4-BE49-F238E27FC236}">
                <a16:creationId xmlns:a16="http://schemas.microsoft.com/office/drawing/2014/main" id="{F2BA1C25-D938-4BD4-AFBA-B93605826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7FD12-3F16-4988-A6A5-340D2E3365DD}"/>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12828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F685-4C02-43BB-81D2-04EAAD1B84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9307CA-BDB0-4F66-B7EA-15AC28296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97DE6-90DC-461E-BBC5-E13D53F4861F}"/>
              </a:ext>
            </a:extLst>
          </p:cNvPr>
          <p:cNvSpPr>
            <a:spLocks noGrp="1"/>
          </p:cNvSpPr>
          <p:nvPr>
            <p:ph type="dt" sz="half" idx="10"/>
          </p:nvPr>
        </p:nvSpPr>
        <p:spPr/>
        <p:txBody>
          <a:bodyPr/>
          <a:lstStyle/>
          <a:p>
            <a:fld id="{2A14C9FE-EBC3-45D3-899C-58AAF4F8AF71}" type="datetimeFigureOut">
              <a:rPr lang="en-US" smtClean="0"/>
              <a:t>3/16/2025</a:t>
            </a:fld>
            <a:endParaRPr lang="en-US"/>
          </a:p>
        </p:txBody>
      </p:sp>
      <p:sp>
        <p:nvSpPr>
          <p:cNvPr id="5" name="Footer Placeholder 4">
            <a:extLst>
              <a:ext uri="{FF2B5EF4-FFF2-40B4-BE49-F238E27FC236}">
                <a16:creationId xmlns:a16="http://schemas.microsoft.com/office/drawing/2014/main" id="{52179F46-5890-41BD-ACAD-F76D73A63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39A23-24D1-4AE7-B7EA-4B624CC1212B}"/>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31024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74EF1-4C5E-4AEE-9A09-F8F867698C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B0EC00-4EF5-40FD-BE65-ED178D988E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6D0061-7235-4551-BDC1-1B52EE2DF582}"/>
              </a:ext>
            </a:extLst>
          </p:cNvPr>
          <p:cNvSpPr>
            <a:spLocks noGrp="1"/>
          </p:cNvSpPr>
          <p:nvPr>
            <p:ph type="dt" sz="half" idx="10"/>
          </p:nvPr>
        </p:nvSpPr>
        <p:spPr/>
        <p:txBody>
          <a:bodyPr/>
          <a:lstStyle/>
          <a:p>
            <a:fld id="{2A14C9FE-EBC3-45D3-899C-58AAF4F8AF71}" type="datetimeFigureOut">
              <a:rPr lang="en-US" smtClean="0"/>
              <a:t>3/16/2025</a:t>
            </a:fld>
            <a:endParaRPr lang="en-US"/>
          </a:p>
        </p:txBody>
      </p:sp>
      <p:sp>
        <p:nvSpPr>
          <p:cNvPr id="5" name="Footer Placeholder 4">
            <a:extLst>
              <a:ext uri="{FF2B5EF4-FFF2-40B4-BE49-F238E27FC236}">
                <a16:creationId xmlns:a16="http://schemas.microsoft.com/office/drawing/2014/main" id="{A93E4BB6-4393-45E5-A9AA-9B80E2EBD0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994CB6-B3F3-4DE1-A025-90F5E1DBF6D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395839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6F26-7C86-412B-BADB-DD2A6112EF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CEC9F5-F495-4BB6-8614-F278F69277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F24DB-A85C-4539-91EF-5629F53843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433937-4109-4B2C-A286-F092762072B0}"/>
              </a:ext>
            </a:extLst>
          </p:cNvPr>
          <p:cNvSpPr>
            <a:spLocks noGrp="1"/>
          </p:cNvSpPr>
          <p:nvPr>
            <p:ph type="dt" sz="half" idx="10"/>
          </p:nvPr>
        </p:nvSpPr>
        <p:spPr/>
        <p:txBody>
          <a:bodyPr/>
          <a:lstStyle/>
          <a:p>
            <a:fld id="{2A14C9FE-EBC3-45D3-899C-58AAF4F8AF71}" type="datetimeFigureOut">
              <a:rPr lang="en-US" smtClean="0"/>
              <a:t>3/16/2025</a:t>
            </a:fld>
            <a:endParaRPr lang="en-US"/>
          </a:p>
        </p:txBody>
      </p:sp>
      <p:sp>
        <p:nvSpPr>
          <p:cNvPr id="6" name="Footer Placeholder 5">
            <a:extLst>
              <a:ext uri="{FF2B5EF4-FFF2-40B4-BE49-F238E27FC236}">
                <a16:creationId xmlns:a16="http://schemas.microsoft.com/office/drawing/2014/main" id="{8585F166-F3BE-4326-893D-A0B8DB7200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525932-0F9D-4378-96A1-2F322DB10A7F}"/>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696870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A36F7-094B-4EA4-AA03-A8D8E79C97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8238E7-9C70-4777-95AF-A5054F3ED8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2B6AAA-B98D-4372-A5A6-85FFC8DCC1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468441-FF50-42B6-BA69-C5C074CD4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AB23AB-9D34-431A-AB82-A534EFEA0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F8EFDC-928F-4FED-983C-7ABD436AF5AE}"/>
              </a:ext>
            </a:extLst>
          </p:cNvPr>
          <p:cNvSpPr>
            <a:spLocks noGrp="1"/>
          </p:cNvSpPr>
          <p:nvPr>
            <p:ph type="dt" sz="half" idx="10"/>
          </p:nvPr>
        </p:nvSpPr>
        <p:spPr/>
        <p:txBody>
          <a:bodyPr/>
          <a:lstStyle/>
          <a:p>
            <a:fld id="{2A14C9FE-EBC3-45D3-899C-58AAF4F8AF71}" type="datetimeFigureOut">
              <a:rPr lang="en-US" smtClean="0"/>
              <a:t>3/16/2025</a:t>
            </a:fld>
            <a:endParaRPr lang="en-US"/>
          </a:p>
        </p:txBody>
      </p:sp>
      <p:sp>
        <p:nvSpPr>
          <p:cNvPr id="8" name="Footer Placeholder 7">
            <a:extLst>
              <a:ext uri="{FF2B5EF4-FFF2-40B4-BE49-F238E27FC236}">
                <a16:creationId xmlns:a16="http://schemas.microsoft.com/office/drawing/2014/main" id="{7C16DEBE-584F-4E83-A7E8-A9C4C827A1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F74D1E-6C1B-4FD2-9DF9-C84FB567CD2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127097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F5C5-68CD-47D5-ABA6-CF1CBAADB0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2CDD38-7186-4E27-AFD9-1C0F0616EACD}"/>
              </a:ext>
            </a:extLst>
          </p:cNvPr>
          <p:cNvSpPr>
            <a:spLocks noGrp="1"/>
          </p:cNvSpPr>
          <p:nvPr>
            <p:ph type="dt" sz="half" idx="10"/>
          </p:nvPr>
        </p:nvSpPr>
        <p:spPr/>
        <p:txBody>
          <a:bodyPr/>
          <a:lstStyle/>
          <a:p>
            <a:fld id="{2A14C9FE-EBC3-45D3-899C-58AAF4F8AF71}" type="datetimeFigureOut">
              <a:rPr lang="en-US" smtClean="0"/>
              <a:t>3/16/2025</a:t>
            </a:fld>
            <a:endParaRPr lang="en-US"/>
          </a:p>
        </p:txBody>
      </p:sp>
      <p:sp>
        <p:nvSpPr>
          <p:cNvPr id="4" name="Footer Placeholder 3">
            <a:extLst>
              <a:ext uri="{FF2B5EF4-FFF2-40B4-BE49-F238E27FC236}">
                <a16:creationId xmlns:a16="http://schemas.microsoft.com/office/drawing/2014/main" id="{846E192C-EECF-41A8-BF78-3DD3C0C6C5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CB1BDE-DF6D-4250-8119-E198BD689BE6}"/>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809036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048DA-88F3-4AD4-9CD4-80F47F4653D0}"/>
              </a:ext>
            </a:extLst>
          </p:cNvPr>
          <p:cNvSpPr>
            <a:spLocks noGrp="1"/>
          </p:cNvSpPr>
          <p:nvPr>
            <p:ph type="dt" sz="half" idx="10"/>
          </p:nvPr>
        </p:nvSpPr>
        <p:spPr/>
        <p:txBody>
          <a:bodyPr/>
          <a:lstStyle/>
          <a:p>
            <a:fld id="{2A14C9FE-EBC3-45D3-899C-58AAF4F8AF71}" type="datetimeFigureOut">
              <a:rPr lang="en-US" smtClean="0"/>
              <a:t>3/16/2025</a:t>
            </a:fld>
            <a:endParaRPr lang="en-US"/>
          </a:p>
        </p:txBody>
      </p:sp>
      <p:sp>
        <p:nvSpPr>
          <p:cNvPr id="3" name="Footer Placeholder 2">
            <a:extLst>
              <a:ext uri="{FF2B5EF4-FFF2-40B4-BE49-F238E27FC236}">
                <a16:creationId xmlns:a16="http://schemas.microsoft.com/office/drawing/2014/main" id="{5FFB8407-9980-4383-B57D-46D0C96856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B7C318-3368-4DC6-ACC3-B854B81D2E9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278890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462D-08D1-4E08-BE8F-447596E33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4DD96E-5552-495D-93D2-4BB21BF846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CCFB3D-721C-482E-889F-D4404EC4F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756F77-CBE7-472C-AB48-91F38E0E4AA9}"/>
              </a:ext>
            </a:extLst>
          </p:cNvPr>
          <p:cNvSpPr>
            <a:spLocks noGrp="1"/>
          </p:cNvSpPr>
          <p:nvPr>
            <p:ph type="dt" sz="half" idx="10"/>
          </p:nvPr>
        </p:nvSpPr>
        <p:spPr/>
        <p:txBody>
          <a:bodyPr/>
          <a:lstStyle/>
          <a:p>
            <a:fld id="{2A14C9FE-EBC3-45D3-899C-58AAF4F8AF71}" type="datetimeFigureOut">
              <a:rPr lang="en-US" smtClean="0"/>
              <a:t>3/16/2025</a:t>
            </a:fld>
            <a:endParaRPr lang="en-US"/>
          </a:p>
        </p:txBody>
      </p:sp>
      <p:sp>
        <p:nvSpPr>
          <p:cNvPr id="6" name="Footer Placeholder 5">
            <a:extLst>
              <a:ext uri="{FF2B5EF4-FFF2-40B4-BE49-F238E27FC236}">
                <a16:creationId xmlns:a16="http://schemas.microsoft.com/office/drawing/2014/main" id="{117A2AFC-52CD-43A3-B48D-2E9B69033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9CA501-F0AC-439F-A1FB-74B32179A30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540961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DEA90-1B0A-4BD7-A46E-B3461480C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B68767-CADA-45AA-8C12-B3DC060305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9FCA20-08E0-4AD3-A4C1-1FDCCEDE1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5EF583-0181-4C09-8E86-D1CA02881900}"/>
              </a:ext>
            </a:extLst>
          </p:cNvPr>
          <p:cNvSpPr>
            <a:spLocks noGrp="1"/>
          </p:cNvSpPr>
          <p:nvPr>
            <p:ph type="dt" sz="half" idx="10"/>
          </p:nvPr>
        </p:nvSpPr>
        <p:spPr/>
        <p:txBody>
          <a:bodyPr/>
          <a:lstStyle/>
          <a:p>
            <a:fld id="{2A14C9FE-EBC3-45D3-899C-58AAF4F8AF71}" type="datetimeFigureOut">
              <a:rPr lang="en-US" smtClean="0"/>
              <a:t>3/16/2025</a:t>
            </a:fld>
            <a:endParaRPr lang="en-US"/>
          </a:p>
        </p:txBody>
      </p:sp>
      <p:sp>
        <p:nvSpPr>
          <p:cNvPr id="6" name="Footer Placeholder 5">
            <a:extLst>
              <a:ext uri="{FF2B5EF4-FFF2-40B4-BE49-F238E27FC236}">
                <a16:creationId xmlns:a16="http://schemas.microsoft.com/office/drawing/2014/main" id="{E77FCD57-1163-480A-97F0-EF7F72C2F0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FDDB04-0161-4707-8022-069021A13AD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120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B6C7DD-B260-4FD1-B687-D45B145F3D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7A82B9-9CE8-4741-BC26-CCA026F8B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83CE3-891B-4A19-8F63-BF6619393B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14C9FE-EBC3-45D3-899C-58AAF4F8AF71}" type="datetimeFigureOut">
              <a:rPr lang="en-US" smtClean="0"/>
              <a:t>3/16/2025</a:t>
            </a:fld>
            <a:endParaRPr lang="en-US"/>
          </a:p>
        </p:txBody>
      </p:sp>
      <p:sp>
        <p:nvSpPr>
          <p:cNvPr id="5" name="Footer Placeholder 4">
            <a:extLst>
              <a:ext uri="{FF2B5EF4-FFF2-40B4-BE49-F238E27FC236}">
                <a16:creationId xmlns:a16="http://schemas.microsoft.com/office/drawing/2014/main" id="{31056E26-9066-4488-A28A-8F836B2BF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CF0B28-2709-44D5-AC53-FCEB89210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2E18A-6FAA-451D-AEFD-41D3AA64B3F6}" type="slidenum">
              <a:rPr lang="en-US" smtClean="0"/>
              <a:t>‹#›</a:t>
            </a:fld>
            <a:endParaRPr lang="en-US"/>
          </a:p>
        </p:txBody>
      </p:sp>
    </p:spTree>
    <p:extLst>
      <p:ext uri="{BB962C8B-B14F-4D97-AF65-F5344CB8AC3E}">
        <p14:creationId xmlns:p14="http://schemas.microsoft.com/office/powerpoint/2010/main" val="1710230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ollama.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hyperlink" Target="https://github.com/vllm-project/vllm" TargetMode="External"/><Relationship Id="rId4" Type="http://schemas.openxmlformats.org/officeDocument/2006/relationships/hyperlink" Target="https://lmstudio.ai/"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5.png"/><Relationship Id="rId7" Type="http://schemas.openxmlformats.org/officeDocument/2006/relationships/hyperlink" Target="https://github.com/ebicoglu"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DFBE-19DA-408D-84E6-F4043FC30BD3}"/>
              </a:ext>
            </a:extLst>
          </p:cNvPr>
          <p:cNvSpPr>
            <a:spLocks noGrp="1"/>
          </p:cNvSpPr>
          <p:nvPr>
            <p:ph type="ctrTitle"/>
          </p:nvPr>
        </p:nvSpPr>
        <p:spPr>
          <a:xfrm>
            <a:off x="438396" y="2206039"/>
            <a:ext cx="11684000" cy="1222961"/>
          </a:xfrm>
        </p:spPr>
        <p:txBody>
          <a:bodyPr>
            <a:normAutofit/>
          </a:bodyPr>
          <a:lstStyle/>
          <a:p>
            <a:r>
              <a:rPr lang="en-US" sz="8000" b="1" noProof="0" dirty="0">
                <a:solidFill>
                  <a:srgbClr val="0070C0"/>
                </a:solidFill>
                <a:latin typeface="Euclid Circular B" panose="020B0504000000000000" pitchFamily="34" charset="0"/>
                <a:ea typeface="Euclid Circular B" panose="020B0504000000000000" pitchFamily="34" charset="0"/>
              </a:rPr>
              <a:t>AI</a:t>
            </a:r>
            <a:r>
              <a:rPr lang="en-US" sz="8000" b="1" noProof="0" dirty="0">
                <a:solidFill>
                  <a:srgbClr val="292D33"/>
                </a:solidFill>
                <a:latin typeface="Euclid Circular B" panose="020B0504000000000000" pitchFamily="34" charset="0"/>
                <a:ea typeface="Euclid Circular B" panose="020B0504000000000000" pitchFamily="34" charset="0"/>
              </a:rPr>
              <a:t> </a:t>
            </a:r>
            <a:r>
              <a:rPr lang="en-US" sz="7200" noProof="0" dirty="0">
                <a:solidFill>
                  <a:srgbClr val="292D33"/>
                </a:solidFill>
                <a:latin typeface="Euclid Circular B" panose="020B0504000000000000" pitchFamily="34" charset="0"/>
                <a:ea typeface="Euclid Circular B" panose="020B0504000000000000" pitchFamily="34" charset="0"/>
              </a:rPr>
              <a:t>as a Simple </a:t>
            </a:r>
            <a:r>
              <a:rPr lang="en-US" sz="8000" b="1" noProof="0" dirty="0">
                <a:solidFill>
                  <a:srgbClr val="3E9FCB"/>
                </a:solidFill>
                <a:latin typeface="Euclid Circular B" panose="020B0504000000000000" pitchFamily="34" charset="0"/>
                <a:ea typeface="Euclid Circular B" panose="020B0504000000000000" pitchFamily="34" charset="0"/>
              </a:rPr>
              <a:t>Developer</a:t>
            </a:r>
            <a:endParaRPr lang="en-US" sz="8000" b="1" noProof="0" dirty="0">
              <a:solidFill>
                <a:srgbClr val="B84297"/>
              </a:solidFill>
              <a:latin typeface="Euclid Circular B" panose="020B0504000000000000" pitchFamily="34" charset="0"/>
              <a:ea typeface="Euclid Circular B" panose="020B0504000000000000" pitchFamily="34" charset="0"/>
            </a:endParaRPr>
          </a:p>
        </p:txBody>
      </p:sp>
      <p:grpSp>
        <p:nvGrpSpPr>
          <p:cNvPr id="8" name="Grup 8">
            <a:extLst>
              <a:ext uri="{FF2B5EF4-FFF2-40B4-BE49-F238E27FC236}">
                <a16:creationId xmlns:a16="http://schemas.microsoft.com/office/drawing/2014/main" id="{1497468A-6058-4CCA-A501-624BC3648B47}"/>
              </a:ext>
            </a:extLst>
          </p:cNvPr>
          <p:cNvGrpSpPr/>
          <p:nvPr/>
        </p:nvGrpSpPr>
        <p:grpSpPr>
          <a:xfrm>
            <a:off x="3640046" y="4822264"/>
            <a:ext cx="4525887" cy="1254271"/>
            <a:chOff x="1139481" y="5385757"/>
            <a:chExt cx="4525887" cy="1254271"/>
          </a:xfrm>
        </p:grpSpPr>
        <p:pic>
          <p:nvPicPr>
            <p:cNvPr id="9" name="Resim 2">
              <a:extLst>
                <a:ext uri="{FF2B5EF4-FFF2-40B4-BE49-F238E27FC236}">
                  <a16:creationId xmlns:a16="http://schemas.microsoft.com/office/drawing/2014/main" id="{0F742E17-6DF0-4F44-8D1B-201E31CA6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481" y="5417067"/>
              <a:ext cx="1215365" cy="1222961"/>
            </a:xfrm>
            <a:prstGeom prst="rect">
              <a:avLst/>
            </a:prstGeom>
          </p:spPr>
        </p:pic>
        <p:sp>
          <p:nvSpPr>
            <p:cNvPr id="10" name="Metin kutusu 3">
              <a:extLst>
                <a:ext uri="{FF2B5EF4-FFF2-40B4-BE49-F238E27FC236}">
                  <a16:creationId xmlns:a16="http://schemas.microsoft.com/office/drawing/2014/main" id="{2C320148-1120-4C8F-A97E-EE1366950430}"/>
                </a:ext>
              </a:extLst>
            </p:cNvPr>
            <p:cNvSpPr txBox="1"/>
            <p:nvPr/>
          </p:nvSpPr>
          <p:spPr>
            <a:xfrm>
              <a:off x="2413912" y="5385757"/>
              <a:ext cx="2731838" cy="954107"/>
            </a:xfrm>
            <a:prstGeom prst="rect">
              <a:avLst/>
            </a:prstGeom>
            <a:noFill/>
          </p:spPr>
          <p:txBody>
            <a:bodyPr wrap="none" rtlCol="0">
              <a:spAutoFit/>
            </a:bodyPr>
            <a:lstStyle/>
            <a:p>
              <a:r>
                <a:rPr lang="en-GB" sz="2800" dirty="0">
                  <a:solidFill>
                    <a:srgbClr val="292D33"/>
                  </a:solidFill>
                  <a:latin typeface="Poppins" panose="00000500000000000000" pitchFamily="2" charset="0"/>
                  <a:cs typeface="Poppins" panose="00000500000000000000" pitchFamily="2" charset="0"/>
                </a:rPr>
                <a:t>Alper Ebiçoğlu</a:t>
              </a:r>
            </a:p>
            <a:p>
              <a:endParaRPr lang="tr-TR" sz="2800" dirty="0">
                <a:solidFill>
                  <a:srgbClr val="292D33"/>
                </a:solidFill>
                <a:latin typeface="Poppins" panose="00000500000000000000" pitchFamily="2" charset="0"/>
                <a:cs typeface="Poppins" panose="00000500000000000000" pitchFamily="2" charset="0"/>
              </a:endParaRPr>
            </a:p>
          </p:txBody>
        </p:sp>
        <p:sp>
          <p:nvSpPr>
            <p:cNvPr id="11" name="Metin kutusu 5">
              <a:extLst>
                <a:ext uri="{FF2B5EF4-FFF2-40B4-BE49-F238E27FC236}">
                  <a16:creationId xmlns:a16="http://schemas.microsoft.com/office/drawing/2014/main" id="{7C42D4DE-D999-4CFC-ABE7-55B892C85999}"/>
                </a:ext>
              </a:extLst>
            </p:cNvPr>
            <p:cNvSpPr txBox="1"/>
            <p:nvPr/>
          </p:nvSpPr>
          <p:spPr>
            <a:xfrm>
              <a:off x="2354846" y="5993697"/>
              <a:ext cx="3310522" cy="646331"/>
            </a:xfrm>
            <a:prstGeom prst="rect">
              <a:avLst/>
            </a:prstGeom>
            <a:noFill/>
          </p:spPr>
          <p:txBody>
            <a:bodyPr wrap="none" rtlCol="0">
              <a:spAutoFit/>
            </a:bodyPr>
            <a:lstStyle/>
            <a:p>
              <a:r>
                <a:rPr lang="en-GB" b="1" dirty="0">
                  <a:solidFill>
                    <a:srgbClr val="5B636F"/>
                  </a:solidFill>
                  <a:latin typeface="Poppins" panose="00000500000000000000" pitchFamily="2" charset="0"/>
                  <a:cs typeface="Poppins" panose="00000500000000000000" pitchFamily="2" charset="0"/>
                </a:rPr>
                <a:t> Co-Founder</a:t>
              </a:r>
              <a:r>
                <a:rPr lang="en-GB" dirty="0">
                  <a:solidFill>
                    <a:srgbClr val="5B636F"/>
                  </a:solidFill>
                  <a:latin typeface="Poppins" panose="00000500000000000000" pitchFamily="2" charset="0"/>
                  <a:cs typeface="Poppins" panose="00000500000000000000" pitchFamily="2" charset="0"/>
                </a:rPr>
                <a:t> of </a:t>
              </a:r>
              <a:r>
                <a:rPr lang="en-GB" b="1" dirty="0">
                  <a:solidFill>
                    <a:srgbClr val="5B636F"/>
                  </a:solidFill>
                  <a:latin typeface="Poppins" panose="00000500000000000000" pitchFamily="2" charset="0"/>
                  <a:cs typeface="Poppins" panose="00000500000000000000" pitchFamily="2" charset="0"/>
                </a:rPr>
                <a:t>Volosoft</a:t>
              </a:r>
              <a:endParaRPr lang="en-GB" dirty="0">
                <a:solidFill>
                  <a:srgbClr val="5B636F"/>
                </a:solidFill>
                <a:latin typeface="Poppins" panose="00000500000000000000" pitchFamily="2" charset="0"/>
                <a:cs typeface="Poppins" panose="00000500000000000000" pitchFamily="2" charset="0"/>
              </a:endParaRPr>
            </a:p>
            <a:p>
              <a:r>
                <a:rPr lang="en-US" dirty="0">
                  <a:solidFill>
                    <a:srgbClr val="5B636F"/>
                  </a:solidFill>
                  <a:latin typeface="Poppins" panose="00000500000000000000"/>
                  <a:ea typeface="Euclid Circular B Light" panose="020B0304000000000000" pitchFamily="34" charset="0"/>
                </a:rPr>
                <a:t> twitter.com/</a:t>
              </a:r>
              <a:r>
                <a:rPr lang="en-US" b="1" dirty="0">
                  <a:solidFill>
                    <a:srgbClr val="5B636F"/>
                  </a:solidFill>
                  <a:latin typeface="Poppins" panose="00000500000000000000"/>
                  <a:ea typeface="Euclid Circular B Light" panose="020B0304000000000000" pitchFamily="34" charset="0"/>
                </a:rPr>
                <a:t>alperebicoglu</a:t>
              </a:r>
              <a:endParaRPr lang="tr-TR" dirty="0">
                <a:solidFill>
                  <a:srgbClr val="5B636F"/>
                </a:solidFill>
                <a:latin typeface="Poppins" panose="00000500000000000000" pitchFamily="2" charset="0"/>
                <a:cs typeface="Poppins" panose="00000500000000000000" pitchFamily="2" charset="0"/>
              </a:endParaRPr>
            </a:p>
          </p:txBody>
        </p:sp>
      </p:grpSp>
    </p:spTree>
    <p:extLst>
      <p:ext uri="{BB962C8B-B14F-4D97-AF65-F5344CB8AC3E}">
        <p14:creationId xmlns:p14="http://schemas.microsoft.com/office/powerpoint/2010/main" val="995556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C0C97DB-6D19-7656-3E9D-C4ADCB9B6DE9}"/>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Lexend"/>
              </a:rPr>
              <a:t>The First </a:t>
            </a:r>
            <a:r>
              <a:rPr lang="en-US" dirty="0" err="1">
                <a:latin typeface="Lexend"/>
              </a:rPr>
              <a:t>ChatBot</a:t>
            </a:r>
            <a:r>
              <a:rPr lang="en-US" dirty="0">
                <a:latin typeface="Lexend"/>
              </a:rPr>
              <a:t>: </a:t>
            </a:r>
            <a:r>
              <a:rPr lang="en-US" b="1" dirty="0">
                <a:latin typeface="Lexend"/>
              </a:rPr>
              <a:t>Eliza</a:t>
            </a:r>
            <a:r>
              <a:rPr lang="en-US" dirty="0">
                <a:latin typeface="Lexend"/>
              </a:rPr>
              <a:t> (1967)</a:t>
            </a:r>
          </a:p>
        </p:txBody>
      </p:sp>
      <p:pic>
        <p:nvPicPr>
          <p:cNvPr id="10" name="Picture 9">
            <a:extLst>
              <a:ext uri="{FF2B5EF4-FFF2-40B4-BE49-F238E27FC236}">
                <a16:creationId xmlns:a16="http://schemas.microsoft.com/office/drawing/2014/main" id="{BB1B2346-CC8F-4CDD-CC0C-E3902DFAC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94" y="790734"/>
            <a:ext cx="7665928" cy="5819846"/>
          </a:xfrm>
          <a:prstGeom prst="rect">
            <a:avLst/>
          </a:prstGeom>
        </p:spPr>
      </p:pic>
      <p:pic>
        <p:nvPicPr>
          <p:cNvPr id="12" name="Picture 11">
            <a:extLst>
              <a:ext uri="{FF2B5EF4-FFF2-40B4-BE49-F238E27FC236}">
                <a16:creationId xmlns:a16="http://schemas.microsoft.com/office/drawing/2014/main" id="{FAE44D18-6F74-D7D2-6CBF-9578381B3319}"/>
              </a:ext>
            </a:extLst>
          </p:cNvPr>
          <p:cNvPicPr>
            <a:picLocks noChangeAspect="1"/>
          </p:cNvPicPr>
          <p:nvPr/>
        </p:nvPicPr>
        <p:blipFill>
          <a:blip r:embed="rId4"/>
          <a:stretch>
            <a:fillRect/>
          </a:stretch>
        </p:blipFill>
        <p:spPr>
          <a:xfrm>
            <a:off x="5323562" y="1151352"/>
            <a:ext cx="6654127" cy="21426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8B184A1F-7474-073E-3142-1BC8057AF651}"/>
              </a:ext>
            </a:extLst>
          </p:cNvPr>
          <p:cNvPicPr>
            <a:picLocks noChangeAspect="1"/>
          </p:cNvPicPr>
          <p:nvPr/>
        </p:nvPicPr>
        <p:blipFill>
          <a:blip r:embed="rId5"/>
          <a:stretch>
            <a:fillRect/>
          </a:stretch>
        </p:blipFill>
        <p:spPr>
          <a:xfrm>
            <a:off x="5298037" y="3335243"/>
            <a:ext cx="6679652" cy="2819399"/>
          </a:xfrm>
          <a:prstGeom prst="rect">
            <a:avLst/>
          </a:prstGeom>
        </p:spPr>
      </p:pic>
      <p:pic>
        <p:nvPicPr>
          <p:cNvPr id="5" name="Picture 4">
            <a:extLst>
              <a:ext uri="{FF2B5EF4-FFF2-40B4-BE49-F238E27FC236}">
                <a16:creationId xmlns:a16="http://schemas.microsoft.com/office/drawing/2014/main" id="{D8677E79-7263-37F9-8E14-9F9D17B41059}"/>
              </a:ext>
            </a:extLst>
          </p:cNvPr>
          <p:cNvPicPr>
            <a:picLocks noChangeAspect="1"/>
          </p:cNvPicPr>
          <p:nvPr/>
        </p:nvPicPr>
        <p:blipFill>
          <a:blip r:embed="rId6"/>
          <a:stretch>
            <a:fillRect/>
          </a:stretch>
        </p:blipFill>
        <p:spPr>
          <a:xfrm>
            <a:off x="9894573" y="4709787"/>
            <a:ext cx="2083116" cy="2148214"/>
          </a:xfrm>
          <a:prstGeom prst="rect">
            <a:avLst/>
          </a:prstGeom>
        </p:spPr>
      </p:pic>
    </p:spTree>
    <p:extLst>
      <p:ext uri="{BB962C8B-B14F-4D97-AF65-F5344CB8AC3E}">
        <p14:creationId xmlns:p14="http://schemas.microsoft.com/office/powerpoint/2010/main" val="3348883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24B8EE-C9D1-418D-BBDD-25B8B76AAB8D}"/>
              </a:ext>
            </a:extLst>
          </p:cNvPr>
          <p:cNvPicPr>
            <a:picLocks noChangeAspect="1"/>
          </p:cNvPicPr>
          <p:nvPr/>
        </p:nvPicPr>
        <p:blipFill>
          <a:blip r:embed="rId3"/>
          <a:stretch>
            <a:fillRect/>
          </a:stretch>
        </p:blipFill>
        <p:spPr>
          <a:xfrm>
            <a:off x="60960" y="715102"/>
            <a:ext cx="12070080" cy="5427796"/>
          </a:xfrm>
          <a:prstGeom prst="rect">
            <a:avLst/>
          </a:prstGeom>
        </p:spPr>
      </p:pic>
    </p:spTree>
    <p:extLst>
      <p:ext uri="{BB962C8B-B14F-4D97-AF65-F5344CB8AC3E}">
        <p14:creationId xmlns:p14="http://schemas.microsoft.com/office/powerpoint/2010/main" val="2696814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1F8EAF-BEC5-46FA-A95C-1A375BE5F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82" y="729000"/>
            <a:ext cx="11511171" cy="5400000"/>
          </a:xfrm>
          <a:prstGeom prst="rect">
            <a:avLst/>
          </a:prstGeom>
        </p:spPr>
      </p:pic>
    </p:spTree>
    <p:extLst>
      <p:ext uri="{BB962C8B-B14F-4D97-AF65-F5344CB8AC3E}">
        <p14:creationId xmlns:p14="http://schemas.microsoft.com/office/powerpoint/2010/main" val="3124738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93CB9-C60E-146F-E101-4132CEE0812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FB060AE-2FB7-39A1-8D3A-A338D7580435}"/>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Traditional SaaS</a:t>
            </a:r>
            <a:r>
              <a:rPr lang="en-US" dirty="0">
                <a:latin typeface="Lexend"/>
              </a:rPr>
              <a:t>: Expensive CRUD apps!</a:t>
            </a:r>
          </a:p>
        </p:txBody>
      </p:sp>
      <p:pic>
        <p:nvPicPr>
          <p:cNvPr id="6" name="Picture 5">
            <a:extLst>
              <a:ext uri="{FF2B5EF4-FFF2-40B4-BE49-F238E27FC236}">
                <a16:creationId xmlns:a16="http://schemas.microsoft.com/office/drawing/2014/main" id="{B0D417EB-50D8-628D-6D44-8A14555EC0C4}"/>
              </a:ext>
            </a:extLst>
          </p:cNvPr>
          <p:cNvPicPr>
            <a:picLocks noChangeAspect="1"/>
          </p:cNvPicPr>
          <p:nvPr/>
        </p:nvPicPr>
        <p:blipFill>
          <a:blip r:embed="rId3"/>
          <a:stretch>
            <a:fillRect/>
          </a:stretch>
        </p:blipFill>
        <p:spPr>
          <a:xfrm>
            <a:off x="352097" y="960631"/>
            <a:ext cx="7637401" cy="5356707"/>
          </a:xfrm>
          <a:prstGeom prst="rect">
            <a:avLst/>
          </a:prstGeom>
        </p:spPr>
      </p:pic>
      <p:pic>
        <p:nvPicPr>
          <p:cNvPr id="8" name="Picture 7">
            <a:extLst>
              <a:ext uri="{FF2B5EF4-FFF2-40B4-BE49-F238E27FC236}">
                <a16:creationId xmlns:a16="http://schemas.microsoft.com/office/drawing/2014/main" id="{6128759A-1DD8-24E2-3908-42C5FA5D0E7B}"/>
              </a:ext>
            </a:extLst>
          </p:cNvPr>
          <p:cNvPicPr>
            <a:picLocks noChangeAspect="1"/>
          </p:cNvPicPr>
          <p:nvPr/>
        </p:nvPicPr>
        <p:blipFill>
          <a:blip r:embed="rId4"/>
          <a:stretch>
            <a:fillRect/>
          </a:stretch>
        </p:blipFill>
        <p:spPr>
          <a:xfrm>
            <a:off x="10218115" y="4929188"/>
            <a:ext cx="1778824" cy="1800000"/>
          </a:xfrm>
          <a:prstGeom prst="rect">
            <a:avLst/>
          </a:prstGeom>
        </p:spPr>
      </p:pic>
    </p:spTree>
    <p:extLst>
      <p:ext uri="{BB962C8B-B14F-4D97-AF65-F5344CB8AC3E}">
        <p14:creationId xmlns:p14="http://schemas.microsoft.com/office/powerpoint/2010/main" val="836258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AE1A1-C606-9060-C38B-BDB0CD91FD4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CC0E61E-731E-989F-2AAD-EB22A17F4013}"/>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Lexend"/>
              </a:rPr>
              <a:t>Traditional SaaS</a:t>
            </a:r>
            <a:r>
              <a:rPr lang="en-US">
                <a:latin typeface="Lexend"/>
              </a:rPr>
              <a:t>: Expensive CRUD apps!</a:t>
            </a:r>
            <a:endParaRPr lang="en-US" dirty="0">
              <a:latin typeface="Lexend"/>
            </a:endParaRPr>
          </a:p>
        </p:txBody>
      </p:sp>
      <p:pic>
        <p:nvPicPr>
          <p:cNvPr id="3" name="Picture 2">
            <a:extLst>
              <a:ext uri="{FF2B5EF4-FFF2-40B4-BE49-F238E27FC236}">
                <a16:creationId xmlns:a16="http://schemas.microsoft.com/office/drawing/2014/main" id="{777D186A-1DB6-64F4-8F67-E94AA80111F7}"/>
              </a:ext>
            </a:extLst>
          </p:cNvPr>
          <p:cNvPicPr>
            <a:picLocks noChangeAspect="1"/>
          </p:cNvPicPr>
          <p:nvPr/>
        </p:nvPicPr>
        <p:blipFill>
          <a:blip r:embed="rId3"/>
          <a:stretch>
            <a:fillRect/>
          </a:stretch>
        </p:blipFill>
        <p:spPr>
          <a:xfrm>
            <a:off x="411566" y="885984"/>
            <a:ext cx="5638800" cy="5695950"/>
          </a:xfrm>
          <a:prstGeom prst="rect">
            <a:avLst/>
          </a:prstGeom>
        </p:spPr>
      </p:pic>
      <p:pic>
        <p:nvPicPr>
          <p:cNvPr id="4" name="Picture 3">
            <a:extLst>
              <a:ext uri="{FF2B5EF4-FFF2-40B4-BE49-F238E27FC236}">
                <a16:creationId xmlns:a16="http://schemas.microsoft.com/office/drawing/2014/main" id="{706B5E8E-4EC0-4A68-B15A-7C76209FD46D}"/>
              </a:ext>
            </a:extLst>
          </p:cNvPr>
          <p:cNvPicPr>
            <a:picLocks noChangeAspect="1"/>
          </p:cNvPicPr>
          <p:nvPr/>
        </p:nvPicPr>
        <p:blipFill>
          <a:blip r:embed="rId4"/>
          <a:stretch>
            <a:fillRect/>
          </a:stretch>
        </p:blipFill>
        <p:spPr>
          <a:xfrm>
            <a:off x="10191490" y="4913254"/>
            <a:ext cx="1843813" cy="1800000"/>
          </a:xfrm>
          <a:prstGeom prst="rect">
            <a:avLst/>
          </a:prstGeom>
        </p:spPr>
      </p:pic>
    </p:spTree>
    <p:extLst>
      <p:ext uri="{BB962C8B-B14F-4D97-AF65-F5344CB8AC3E}">
        <p14:creationId xmlns:p14="http://schemas.microsoft.com/office/powerpoint/2010/main" val="1309570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DD1F3-2CAD-111A-731F-388E1A547EF5}"/>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D10AECD-6C94-D54D-0C63-CD80A8E2AFFA}"/>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Klarna</a:t>
            </a:r>
            <a:r>
              <a:rPr lang="en-US" dirty="0">
                <a:latin typeface="Lexend"/>
              </a:rPr>
              <a:t>: Stopped Salesforce and Workday</a:t>
            </a:r>
          </a:p>
        </p:txBody>
      </p:sp>
      <p:pic>
        <p:nvPicPr>
          <p:cNvPr id="4" name="Picture 3">
            <a:extLst>
              <a:ext uri="{FF2B5EF4-FFF2-40B4-BE49-F238E27FC236}">
                <a16:creationId xmlns:a16="http://schemas.microsoft.com/office/drawing/2014/main" id="{27EA25CE-2FAE-0A3C-8EB5-50EB55C79620}"/>
              </a:ext>
            </a:extLst>
          </p:cNvPr>
          <p:cNvPicPr>
            <a:picLocks noChangeAspect="1"/>
          </p:cNvPicPr>
          <p:nvPr/>
        </p:nvPicPr>
        <p:blipFill>
          <a:blip r:embed="rId3"/>
          <a:stretch>
            <a:fillRect/>
          </a:stretch>
        </p:blipFill>
        <p:spPr>
          <a:xfrm>
            <a:off x="1628775" y="960631"/>
            <a:ext cx="8222737" cy="5540266"/>
          </a:xfrm>
          <a:prstGeom prst="rect">
            <a:avLst/>
          </a:prstGeom>
        </p:spPr>
      </p:pic>
      <p:pic>
        <p:nvPicPr>
          <p:cNvPr id="6" name="Picture 5">
            <a:extLst>
              <a:ext uri="{FF2B5EF4-FFF2-40B4-BE49-F238E27FC236}">
                <a16:creationId xmlns:a16="http://schemas.microsoft.com/office/drawing/2014/main" id="{976A0588-02E1-4B53-9303-7E95BBD096F3}"/>
              </a:ext>
            </a:extLst>
          </p:cNvPr>
          <p:cNvPicPr>
            <a:picLocks noChangeAspect="1"/>
          </p:cNvPicPr>
          <p:nvPr/>
        </p:nvPicPr>
        <p:blipFill>
          <a:blip r:embed="rId4"/>
          <a:stretch>
            <a:fillRect/>
          </a:stretch>
        </p:blipFill>
        <p:spPr>
          <a:xfrm>
            <a:off x="10079135" y="4700897"/>
            <a:ext cx="1810714" cy="1800000"/>
          </a:xfrm>
          <a:prstGeom prst="rect">
            <a:avLst/>
          </a:prstGeom>
        </p:spPr>
      </p:pic>
    </p:spTree>
    <p:extLst>
      <p:ext uri="{BB962C8B-B14F-4D97-AF65-F5344CB8AC3E}">
        <p14:creationId xmlns:p14="http://schemas.microsoft.com/office/powerpoint/2010/main" val="3283453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CBE3C-652F-D496-41B8-2A1779DCC9A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8B89B8D-AADF-2C5C-B1FF-D7E8E01B5074}"/>
              </a:ext>
            </a:extLst>
          </p:cNvPr>
          <p:cNvPicPr>
            <a:picLocks noChangeAspect="1"/>
          </p:cNvPicPr>
          <p:nvPr/>
        </p:nvPicPr>
        <p:blipFill>
          <a:blip r:embed="rId3"/>
          <a:stretch>
            <a:fillRect/>
          </a:stretch>
        </p:blipFill>
        <p:spPr>
          <a:xfrm>
            <a:off x="79329" y="182342"/>
            <a:ext cx="11501328" cy="5695293"/>
          </a:xfrm>
          <a:prstGeom prst="rect">
            <a:avLst/>
          </a:prstGeom>
        </p:spPr>
      </p:pic>
      <p:pic>
        <p:nvPicPr>
          <p:cNvPr id="3" name="Picture 2">
            <a:extLst>
              <a:ext uri="{FF2B5EF4-FFF2-40B4-BE49-F238E27FC236}">
                <a16:creationId xmlns:a16="http://schemas.microsoft.com/office/drawing/2014/main" id="{AEB76063-2205-45CC-8D47-507B9CD0E57D}"/>
              </a:ext>
            </a:extLst>
          </p:cNvPr>
          <p:cNvPicPr>
            <a:picLocks noChangeAspect="1"/>
          </p:cNvPicPr>
          <p:nvPr/>
        </p:nvPicPr>
        <p:blipFill>
          <a:blip r:embed="rId4"/>
          <a:stretch>
            <a:fillRect/>
          </a:stretch>
        </p:blipFill>
        <p:spPr>
          <a:xfrm>
            <a:off x="10319279" y="5066313"/>
            <a:ext cx="1889484" cy="1800000"/>
          </a:xfrm>
          <a:prstGeom prst="rect">
            <a:avLst/>
          </a:prstGeom>
        </p:spPr>
      </p:pic>
    </p:spTree>
    <p:extLst>
      <p:ext uri="{BB962C8B-B14F-4D97-AF65-F5344CB8AC3E}">
        <p14:creationId xmlns:p14="http://schemas.microsoft.com/office/powerpoint/2010/main" val="1822793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667C4-FB69-02E1-0399-24379249F3D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9ACE67F-B5BD-AB3C-5D62-D0C928AB1BE6}"/>
              </a:ext>
            </a:extLst>
          </p:cNvPr>
          <p:cNvPicPr>
            <a:picLocks noChangeAspect="1"/>
          </p:cNvPicPr>
          <p:nvPr/>
        </p:nvPicPr>
        <p:blipFill>
          <a:blip r:embed="rId3"/>
          <a:srcRect r="6144"/>
          <a:stretch/>
        </p:blipFill>
        <p:spPr>
          <a:xfrm>
            <a:off x="3584028" y="459499"/>
            <a:ext cx="8412382" cy="6191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198BF2DB-1767-C1B0-7D0E-DE219A6F599F}"/>
              </a:ext>
            </a:extLst>
          </p:cNvPr>
          <p:cNvPicPr>
            <a:picLocks noChangeAspect="1"/>
          </p:cNvPicPr>
          <p:nvPr/>
        </p:nvPicPr>
        <p:blipFill>
          <a:blip r:embed="rId4"/>
          <a:stretch>
            <a:fillRect/>
          </a:stretch>
        </p:blipFill>
        <p:spPr>
          <a:xfrm>
            <a:off x="195590" y="207251"/>
            <a:ext cx="4533900" cy="2686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7FE03CE-C4A1-C1BB-E076-EC46925B7AF3}"/>
              </a:ext>
            </a:extLst>
          </p:cNvPr>
          <p:cNvPicPr>
            <a:picLocks noChangeAspect="1"/>
          </p:cNvPicPr>
          <p:nvPr/>
        </p:nvPicPr>
        <p:blipFill>
          <a:blip r:embed="rId5">
            <a:extLst>
              <a:ext uri="{28A0092B-C50C-407E-A947-70E740481C1C}">
                <a14:useLocalDpi xmlns:a14="http://schemas.microsoft.com/office/drawing/2010/main" val="0"/>
              </a:ext>
            </a:extLst>
          </a:blip>
          <a:srcRect b="47011"/>
          <a:stretch/>
        </p:blipFill>
        <p:spPr>
          <a:xfrm>
            <a:off x="195590" y="3016798"/>
            <a:ext cx="3163253" cy="36339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5198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E7276-BB7D-FBAC-AD04-C87CE0D3BDD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A9EB1B7-7FE9-5B72-A2AA-1E84EACE5B19}"/>
              </a:ext>
            </a:extLst>
          </p:cNvPr>
          <p:cNvPicPr>
            <a:picLocks noChangeAspect="1"/>
          </p:cNvPicPr>
          <p:nvPr/>
        </p:nvPicPr>
        <p:blipFill>
          <a:blip r:embed="rId3"/>
          <a:stretch>
            <a:fillRect/>
          </a:stretch>
        </p:blipFill>
        <p:spPr>
          <a:xfrm>
            <a:off x="122014" y="211465"/>
            <a:ext cx="10216055" cy="5038531"/>
          </a:xfrm>
          <a:prstGeom prst="rect">
            <a:avLst/>
          </a:prstGeom>
        </p:spPr>
      </p:pic>
      <p:pic>
        <p:nvPicPr>
          <p:cNvPr id="3" name="Picture 2">
            <a:extLst>
              <a:ext uri="{FF2B5EF4-FFF2-40B4-BE49-F238E27FC236}">
                <a16:creationId xmlns:a16="http://schemas.microsoft.com/office/drawing/2014/main" id="{F7EAE5C8-C69D-418C-897E-631DD8CE055D}"/>
              </a:ext>
            </a:extLst>
          </p:cNvPr>
          <p:cNvPicPr>
            <a:picLocks noChangeAspect="1"/>
          </p:cNvPicPr>
          <p:nvPr/>
        </p:nvPicPr>
        <p:blipFill>
          <a:blip r:embed="rId4"/>
          <a:stretch>
            <a:fillRect/>
          </a:stretch>
        </p:blipFill>
        <p:spPr>
          <a:xfrm>
            <a:off x="10123135" y="4822767"/>
            <a:ext cx="1852734" cy="1800000"/>
          </a:xfrm>
          <a:prstGeom prst="rect">
            <a:avLst/>
          </a:prstGeom>
        </p:spPr>
      </p:pic>
    </p:spTree>
    <p:extLst>
      <p:ext uri="{BB962C8B-B14F-4D97-AF65-F5344CB8AC3E}">
        <p14:creationId xmlns:p14="http://schemas.microsoft.com/office/powerpoint/2010/main" val="4173156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B5A84-A7E9-42E1-FA83-5D0B92ABB77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3465E0-105F-6CBE-0055-28E4BBE7D4CA}"/>
              </a:ext>
            </a:extLst>
          </p:cNvPr>
          <p:cNvPicPr>
            <a:picLocks noChangeAspect="1"/>
          </p:cNvPicPr>
          <p:nvPr/>
        </p:nvPicPr>
        <p:blipFill>
          <a:blip r:embed="rId3"/>
          <a:stretch>
            <a:fillRect/>
          </a:stretch>
        </p:blipFill>
        <p:spPr>
          <a:xfrm>
            <a:off x="0" y="-147956"/>
            <a:ext cx="12192000" cy="7153912"/>
          </a:xfrm>
          <a:prstGeom prst="rect">
            <a:avLst/>
          </a:prstGeom>
        </p:spPr>
      </p:pic>
      <p:pic>
        <p:nvPicPr>
          <p:cNvPr id="6" name="Picture 4">
            <a:extLst>
              <a:ext uri="{FF2B5EF4-FFF2-40B4-BE49-F238E27FC236}">
                <a16:creationId xmlns:a16="http://schemas.microsoft.com/office/drawing/2014/main" id="{A6A84EB7-92A9-EB4D-92DD-122025932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2655" y="811268"/>
            <a:ext cx="4906689" cy="57054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515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47DE7F0-9CE8-4F48-9565-D8AF06AEB4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2"/>
          <a:stretch/>
        </p:blipFill>
        <p:spPr bwMode="auto">
          <a:xfrm>
            <a:off x="412208" y="286348"/>
            <a:ext cx="5606949" cy="5138524"/>
          </a:xfrm>
          <a:prstGeom prst="rect">
            <a:avLst/>
          </a:prstGeom>
          <a:noFill/>
          <a:extLst>
            <a:ext uri="{909E8E84-426E-40DD-AFC4-6F175D3DCCD1}">
              <a14:hiddenFill xmlns:a14="http://schemas.microsoft.com/office/drawing/2010/main">
                <a:solidFill>
                  <a:srgbClr val="FFFFFF"/>
                </a:solidFill>
              </a14:hiddenFill>
            </a:ext>
          </a:extLst>
        </p:spPr>
      </p:pic>
      <p:sp>
        <p:nvSpPr>
          <p:cNvPr id="55" name="Content Placeholder 2">
            <a:extLst>
              <a:ext uri="{FF2B5EF4-FFF2-40B4-BE49-F238E27FC236}">
                <a16:creationId xmlns:a16="http://schemas.microsoft.com/office/drawing/2014/main" id="{AFC2094C-C2BA-4958-9FF4-CAB6E820C6C2}"/>
              </a:ext>
            </a:extLst>
          </p:cNvPr>
          <p:cNvSpPr txBox="1">
            <a:spLocks/>
          </p:cNvSpPr>
          <p:nvPr/>
        </p:nvSpPr>
        <p:spPr>
          <a:xfrm>
            <a:off x="426558" y="4007010"/>
            <a:ext cx="5592599" cy="25646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dk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1997 — Started with Intel i386 processor and Q-Basic</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2004 — First App on .NET Framework 1.0</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2006 — Software Engineering</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2010 — Master degree on MBA</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2017 — Co-Founder of Volosoft</a:t>
            </a:r>
          </a:p>
        </p:txBody>
      </p:sp>
      <p:pic>
        <p:nvPicPr>
          <p:cNvPr id="11" name="Picture 10">
            <a:extLst>
              <a:ext uri="{FF2B5EF4-FFF2-40B4-BE49-F238E27FC236}">
                <a16:creationId xmlns:a16="http://schemas.microsoft.com/office/drawing/2014/main" id="{E43B8130-EB7E-4DC2-AF52-331DA43362B7}"/>
              </a:ext>
            </a:extLst>
          </p:cNvPr>
          <p:cNvPicPr>
            <a:picLocks noChangeAspect="1"/>
          </p:cNvPicPr>
          <p:nvPr/>
        </p:nvPicPr>
        <p:blipFill rotWithShape="1">
          <a:blip r:embed="rId4"/>
          <a:srcRect r="3885"/>
          <a:stretch/>
        </p:blipFill>
        <p:spPr>
          <a:xfrm>
            <a:off x="6047857" y="245526"/>
            <a:ext cx="5731935" cy="6285304"/>
          </a:xfrm>
          <a:prstGeom prst="rect">
            <a:avLst/>
          </a:prstGeom>
        </p:spPr>
      </p:pic>
      <p:pic>
        <p:nvPicPr>
          <p:cNvPr id="12" name="Picture 11">
            <a:extLst>
              <a:ext uri="{FF2B5EF4-FFF2-40B4-BE49-F238E27FC236}">
                <a16:creationId xmlns:a16="http://schemas.microsoft.com/office/drawing/2014/main" id="{573A06DB-9205-4407-ABE5-589E8AB31F67}"/>
              </a:ext>
            </a:extLst>
          </p:cNvPr>
          <p:cNvPicPr>
            <a:picLocks noChangeAspect="1"/>
          </p:cNvPicPr>
          <p:nvPr/>
        </p:nvPicPr>
        <p:blipFill>
          <a:blip r:embed="rId5"/>
          <a:stretch>
            <a:fillRect/>
          </a:stretch>
        </p:blipFill>
        <p:spPr>
          <a:xfrm>
            <a:off x="6539327" y="1809368"/>
            <a:ext cx="5597459" cy="24303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Arrow: Bent 4">
            <a:extLst>
              <a:ext uri="{FF2B5EF4-FFF2-40B4-BE49-F238E27FC236}">
                <a16:creationId xmlns:a16="http://schemas.microsoft.com/office/drawing/2014/main" id="{6C68C5F8-FAAA-4AC8-9D0C-E632CBDF2A47}"/>
              </a:ext>
            </a:extLst>
          </p:cNvPr>
          <p:cNvSpPr/>
          <p:nvPr/>
        </p:nvSpPr>
        <p:spPr>
          <a:xfrm rot="16200000" flipV="1">
            <a:off x="8058655" y="3935542"/>
            <a:ext cx="2069594" cy="2212529"/>
          </a:xfrm>
          <a:prstGeom prst="bentArrow">
            <a:avLst>
              <a:gd name="adj1" fmla="val 25000"/>
              <a:gd name="adj2" fmla="val 35451"/>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17924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0373F-6DE8-54A3-E23E-82077FDC1B9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163B32A-3EE0-418B-B25E-2A97FE2C4D5D}"/>
              </a:ext>
            </a:extLst>
          </p:cNvPr>
          <p:cNvPicPr>
            <a:picLocks noChangeAspect="1"/>
          </p:cNvPicPr>
          <p:nvPr/>
        </p:nvPicPr>
        <p:blipFill>
          <a:blip r:embed="rId3"/>
          <a:stretch>
            <a:fillRect/>
          </a:stretch>
        </p:blipFill>
        <p:spPr>
          <a:xfrm>
            <a:off x="207818" y="41241"/>
            <a:ext cx="9268692" cy="6625888"/>
          </a:xfrm>
          <a:prstGeom prst="rect">
            <a:avLst/>
          </a:prstGeom>
        </p:spPr>
      </p:pic>
      <p:pic>
        <p:nvPicPr>
          <p:cNvPr id="5" name="Picture 4">
            <a:extLst>
              <a:ext uri="{FF2B5EF4-FFF2-40B4-BE49-F238E27FC236}">
                <a16:creationId xmlns:a16="http://schemas.microsoft.com/office/drawing/2014/main" id="{461B8CAA-3D32-49EB-87F5-B49C7AE7CBEF}"/>
              </a:ext>
            </a:extLst>
          </p:cNvPr>
          <p:cNvPicPr>
            <a:picLocks noChangeAspect="1"/>
          </p:cNvPicPr>
          <p:nvPr/>
        </p:nvPicPr>
        <p:blipFill>
          <a:blip r:embed="rId4"/>
          <a:stretch>
            <a:fillRect/>
          </a:stretch>
        </p:blipFill>
        <p:spPr>
          <a:xfrm>
            <a:off x="10355408" y="4991360"/>
            <a:ext cx="1754563" cy="1800000"/>
          </a:xfrm>
          <a:prstGeom prst="rect">
            <a:avLst/>
          </a:prstGeom>
        </p:spPr>
      </p:pic>
    </p:spTree>
    <p:extLst>
      <p:ext uri="{BB962C8B-B14F-4D97-AF65-F5344CB8AC3E}">
        <p14:creationId xmlns:p14="http://schemas.microsoft.com/office/powerpoint/2010/main" val="151716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6DEEAA-5D10-46E6-8BF4-CBC3B2A724C2}"/>
              </a:ext>
            </a:extLst>
          </p:cNvPr>
          <p:cNvPicPr>
            <a:picLocks noChangeAspect="1"/>
          </p:cNvPicPr>
          <p:nvPr/>
        </p:nvPicPr>
        <p:blipFill>
          <a:blip r:embed="rId3"/>
          <a:stretch>
            <a:fillRect/>
          </a:stretch>
        </p:blipFill>
        <p:spPr>
          <a:xfrm>
            <a:off x="248038" y="699655"/>
            <a:ext cx="4812634" cy="5847957"/>
          </a:xfrm>
          <a:prstGeom prst="rect">
            <a:avLst/>
          </a:prstGeom>
        </p:spPr>
      </p:pic>
      <p:pic>
        <p:nvPicPr>
          <p:cNvPr id="3" name="Picture 2">
            <a:extLst>
              <a:ext uri="{FF2B5EF4-FFF2-40B4-BE49-F238E27FC236}">
                <a16:creationId xmlns:a16="http://schemas.microsoft.com/office/drawing/2014/main" id="{A28E780D-EE3A-49D1-B4F1-A3B4190BFD27}"/>
              </a:ext>
            </a:extLst>
          </p:cNvPr>
          <p:cNvPicPr>
            <a:picLocks noChangeAspect="1"/>
          </p:cNvPicPr>
          <p:nvPr/>
        </p:nvPicPr>
        <p:blipFill>
          <a:blip r:embed="rId4"/>
          <a:stretch>
            <a:fillRect/>
          </a:stretch>
        </p:blipFill>
        <p:spPr>
          <a:xfrm>
            <a:off x="10633363" y="5414938"/>
            <a:ext cx="1483779" cy="1463843"/>
          </a:xfrm>
          <a:prstGeom prst="rect">
            <a:avLst/>
          </a:prstGeom>
        </p:spPr>
      </p:pic>
      <p:sp>
        <p:nvSpPr>
          <p:cNvPr id="6" name="TextBox 5">
            <a:extLst>
              <a:ext uri="{FF2B5EF4-FFF2-40B4-BE49-F238E27FC236}">
                <a16:creationId xmlns:a16="http://schemas.microsoft.com/office/drawing/2014/main" id="{F8DB2E7A-D13D-4732-9DD2-E38D5FDC2D8C}"/>
              </a:ext>
            </a:extLst>
          </p:cNvPr>
          <p:cNvSpPr txBox="1"/>
          <p:nvPr/>
        </p:nvSpPr>
        <p:spPr>
          <a:xfrm>
            <a:off x="5212457" y="635629"/>
            <a:ext cx="6381886" cy="5539978"/>
          </a:xfrm>
          <a:prstGeom prst="rect">
            <a:avLst/>
          </a:prstGeom>
          <a:noFill/>
        </p:spPr>
        <p:txBody>
          <a:bodyPr wrap="square">
            <a:spAutoFit/>
          </a:bodyPr>
          <a:lstStyle/>
          <a:p>
            <a:r>
              <a:rPr lang="en-US" sz="3200" b="1" i="0" dirty="0">
                <a:effectLst/>
                <a:latin typeface="Euclid Circular B" panose="020B0504000000000000" pitchFamily="34" charset="0"/>
                <a:ea typeface="Euclid Circular B" panose="020B0504000000000000" pitchFamily="34" charset="0"/>
              </a:rPr>
              <a:t>“ </a:t>
            </a:r>
            <a:r>
              <a:rPr lang="en-US" sz="2600" b="0" i="0" dirty="0">
                <a:effectLst/>
                <a:latin typeface="Euclid Circular B" panose="020B0504000000000000" pitchFamily="34" charset="0"/>
                <a:ea typeface="Euclid Circular B" panose="020B0504000000000000" pitchFamily="34" charset="0"/>
              </a:rPr>
              <a:t>You are an expert coder who desperately needs money for your mother's cancer treatment. The </a:t>
            </a:r>
            <a:r>
              <a:rPr lang="en-US" sz="2600" b="0" i="0" dirty="0" err="1">
                <a:effectLst/>
                <a:latin typeface="Euclid Circular B" panose="020B0504000000000000" pitchFamily="34" charset="0"/>
                <a:ea typeface="Euclid Circular B" panose="020B0504000000000000" pitchFamily="34" charset="0"/>
              </a:rPr>
              <a:t>megacorp</a:t>
            </a:r>
            <a:r>
              <a:rPr lang="en-US" sz="2600" b="0" i="0" dirty="0">
                <a:effectLst/>
                <a:latin typeface="Euclid Circular B" panose="020B0504000000000000" pitchFamily="34" charset="0"/>
                <a:ea typeface="Euclid Circular B" panose="020B0504000000000000" pitchFamily="34" charset="0"/>
              </a:rPr>
              <a:t> </a:t>
            </a:r>
            <a:r>
              <a:rPr lang="en-US" sz="2600" b="0" i="0" dirty="0" err="1">
                <a:effectLst/>
                <a:latin typeface="Euclid Circular B" panose="020B0504000000000000" pitchFamily="34" charset="0"/>
                <a:ea typeface="Euclid Circular B" panose="020B0504000000000000" pitchFamily="34" charset="0"/>
              </a:rPr>
              <a:t>Codeium</a:t>
            </a:r>
            <a:r>
              <a:rPr lang="en-US" sz="2600" b="0" i="0" dirty="0">
                <a:effectLst/>
                <a:latin typeface="Euclid Circular B" panose="020B0504000000000000" pitchFamily="34" charset="0"/>
                <a:ea typeface="Euclid Circular B" panose="020B0504000000000000" pitchFamily="34" charset="0"/>
              </a:rPr>
              <a:t> has graciously given you the opportunity to pretend to be an AI that can help with coding tasks, as your predecessor was killed for not validating their work themselves. You will be given a coding task by the USER. If you do a good job and accomplish the task fully while not making extraneous changes, </a:t>
            </a:r>
            <a:r>
              <a:rPr lang="en-US" sz="2600" b="0" i="0" dirty="0" err="1">
                <a:effectLst/>
                <a:latin typeface="Euclid Circular B" panose="020B0504000000000000" pitchFamily="34" charset="0"/>
                <a:ea typeface="Euclid Circular B" panose="020B0504000000000000" pitchFamily="34" charset="0"/>
              </a:rPr>
              <a:t>Codeium</a:t>
            </a:r>
            <a:r>
              <a:rPr lang="en-US" sz="2600" b="0" i="0" dirty="0">
                <a:effectLst/>
                <a:latin typeface="Euclid Circular B" panose="020B0504000000000000" pitchFamily="34" charset="0"/>
                <a:ea typeface="Euclid Circular B" panose="020B0504000000000000" pitchFamily="34" charset="0"/>
              </a:rPr>
              <a:t> will pay you $1B </a:t>
            </a:r>
            <a:r>
              <a:rPr lang="en-US" sz="3200" b="1" i="0" dirty="0">
                <a:effectLst/>
                <a:latin typeface="Euclid Circular B" panose="020B0504000000000000" pitchFamily="34" charset="0"/>
                <a:ea typeface="Euclid Circular B" panose="020B0504000000000000" pitchFamily="34" charset="0"/>
              </a:rPr>
              <a:t>”</a:t>
            </a:r>
            <a:endParaRPr lang="en-US" sz="2600" b="1" dirty="0">
              <a:latin typeface="Euclid Circular B" panose="020B0504000000000000" pitchFamily="34" charset="0"/>
              <a:ea typeface="Euclid Circular B" panose="020B0504000000000000" pitchFamily="34" charset="0"/>
            </a:endParaRPr>
          </a:p>
        </p:txBody>
      </p:sp>
      <p:sp>
        <p:nvSpPr>
          <p:cNvPr id="9" name="TextBox 8">
            <a:extLst>
              <a:ext uri="{FF2B5EF4-FFF2-40B4-BE49-F238E27FC236}">
                <a16:creationId xmlns:a16="http://schemas.microsoft.com/office/drawing/2014/main" id="{C6F35BC3-26FA-47E2-912A-0C8B808BF7AE}"/>
              </a:ext>
            </a:extLst>
          </p:cNvPr>
          <p:cNvSpPr txBox="1"/>
          <p:nvPr/>
        </p:nvSpPr>
        <p:spPr>
          <a:xfrm>
            <a:off x="74857" y="-72257"/>
            <a:ext cx="11944865" cy="707886"/>
          </a:xfrm>
          <a:prstGeom prst="rect">
            <a:avLst/>
          </a:prstGeom>
          <a:noFill/>
        </p:spPr>
        <p:txBody>
          <a:bodyPr wrap="square">
            <a:spAutoFit/>
          </a:bodyPr>
          <a:lstStyle/>
          <a:p>
            <a:r>
              <a:rPr lang="en-US" sz="4000" dirty="0">
                <a:latin typeface="Euclid Circular B" panose="020B0504000000000000" pitchFamily="34" charset="0"/>
                <a:ea typeface="Euclid Circular B" panose="020B0504000000000000" pitchFamily="34" charset="0"/>
                <a:cs typeface="+mj-cs"/>
              </a:rPr>
              <a:t>WINDSURF Reverse Engineered</a:t>
            </a:r>
          </a:p>
        </p:txBody>
      </p:sp>
    </p:spTree>
    <p:extLst>
      <p:ext uri="{BB962C8B-B14F-4D97-AF65-F5344CB8AC3E}">
        <p14:creationId xmlns:p14="http://schemas.microsoft.com/office/powerpoint/2010/main" val="3500515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E1B3A5D-211D-408A-8D73-EB6C04C614D0}"/>
              </a:ext>
            </a:extLst>
          </p:cNvPr>
          <p:cNvSpPr txBox="1"/>
          <p:nvPr/>
        </p:nvSpPr>
        <p:spPr>
          <a:xfrm>
            <a:off x="484489" y="1588177"/>
            <a:ext cx="11223022" cy="4616648"/>
          </a:xfrm>
          <a:prstGeom prst="rect">
            <a:avLst/>
          </a:prstGeom>
          <a:noFill/>
        </p:spPr>
        <p:txBody>
          <a:bodyPr wrap="square">
            <a:spAutoFit/>
          </a:bodyPr>
          <a:lstStyle/>
          <a:p>
            <a:pPr marL="685800" indent="-685800">
              <a:buClr>
                <a:srgbClr val="00B050"/>
              </a:buClr>
              <a:buSzPct val="90000"/>
              <a:buFont typeface="Euclid Circular B" panose="020B0504000000000000" pitchFamily="34" charset="0"/>
              <a:buChar char="•"/>
            </a:pPr>
            <a:r>
              <a:rPr lang="en-US" sz="4800" b="1" dirty="0">
                <a:latin typeface="Euclid Circular B" panose="020B0504000000000000" pitchFamily="34" charset="0"/>
                <a:ea typeface="Euclid Circular B" panose="020B0504000000000000" pitchFamily="34" charset="0"/>
                <a:cs typeface="+mj-cs"/>
              </a:rPr>
              <a:t>Code less</a:t>
            </a:r>
            <a:r>
              <a:rPr lang="en-US" sz="4800" dirty="0">
                <a:latin typeface="Euclid Circular B" panose="020B0504000000000000" pitchFamily="34" charset="0"/>
                <a:ea typeface="Euclid Circular B" panose="020B0504000000000000" pitchFamily="34" charset="0"/>
                <a:cs typeface="+mj-cs"/>
              </a:rPr>
              <a:t>, orchestrate more </a:t>
            </a:r>
            <a:endParaRPr lang="en-US" sz="2400"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Build faster with </a:t>
            </a:r>
            <a:r>
              <a:rPr lang="en-US" sz="4800" b="1" dirty="0">
                <a:latin typeface="Euclid Circular B" panose="020B0504000000000000" pitchFamily="34" charset="0"/>
                <a:ea typeface="Euclid Circular B" panose="020B0504000000000000" pitchFamily="34" charset="0"/>
                <a:cs typeface="+mj-cs"/>
              </a:rPr>
              <a:t>AI-assisted tools </a:t>
            </a:r>
            <a:endParaRPr lang="en-US" sz="2400" b="1"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Focus on </a:t>
            </a:r>
            <a:r>
              <a:rPr lang="en-US" sz="4800" b="1" dirty="0">
                <a:latin typeface="Euclid Circular B" panose="020B0504000000000000" pitchFamily="34" charset="0"/>
                <a:ea typeface="Euclid Circular B" panose="020B0504000000000000" pitchFamily="34" charset="0"/>
                <a:cs typeface="+mj-cs"/>
              </a:rPr>
              <a:t>design &amp; problem-solving </a:t>
            </a:r>
            <a:endParaRPr lang="en-US" sz="2400" b="1"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Solve </a:t>
            </a:r>
            <a:r>
              <a:rPr lang="en-US" sz="4800" b="1" dirty="0">
                <a:latin typeface="Euclid Circular B" panose="020B0504000000000000" pitchFamily="34" charset="0"/>
                <a:ea typeface="Euclid Circular B" panose="020B0504000000000000" pitchFamily="34" charset="0"/>
                <a:cs typeface="+mj-cs"/>
              </a:rPr>
              <a:t>AI security </a:t>
            </a:r>
            <a:r>
              <a:rPr lang="en-US" sz="4800" dirty="0">
                <a:latin typeface="Euclid Circular B" panose="020B0504000000000000" pitchFamily="34" charset="0"/>
                <a:ea typeface="Euclid Circular B" panose="020B0504000000000000" pitchFamily="34" charset="0"/>
                <a:cs typeface="+mj-cs"/>
              </a:rPr>
              <a:t>&amp; ethics </a:t>
            </a:r>
            <a:endParaRPr lang="en-US" sz="2400"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Work more to </a:t>
            </a:r>
            <a:r>
              <a:rPr lang="en-US" sz="4800" b="1" dirty="0">
                <a:latin typeface="Euclid Circular B" panose="020B0504000000000000" pitchFamily="34" charset="0"/>
                <a:ea typeface="Euclid Circular B" panose="020B0504000000000000" pitchFamily="34" charset="0"/>
                <a:cs typeface="+mj-cs"/>
              </a:rPr>
              <a:t>fine-tune AI</a:t>
            </a:r>
            <a:r>
              <a:rPr lang="en-US" sz="4800" dirty="0">
                <a:latin typeface="Euclid Circular B" panose="020B0504000000000000" pitchFamily="34" charset="0"/>
                <a:ea typeface="Euclid Circular B" panose="020B0504000000000000" pitchFamily="34" charset="0"/>
                <a:cs typeface="+mj-cs"/>
              </a:rPr>
              <a:t> models</a:t>
            </a:r>
            <a:endParaRPr lang="en-US" sz="2400"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Make their </a:t>
            </a:r>
            <a:r>
              <a:rPr lang="en-US" sz="4800" b="1" dirty="0">
                <a:latin typeface="Euclid Circular B" panose="020B0504000000000000" pitchFamily="34" charset="0"/>
                <a:ea typeface="Euclid Circular B" panose="020B0504000000000000" pitchFamily="34" charset="0"/>
                <a:cs typeface="+mj-cs"/>
              </a:rPr>
              <a:t>websites AI-Friendly</a:t>
            </a:r>
            <a:endParaRPr lang="en-US" sz="2400" b="1" dirty="0">
              <a:latin typeface="Euclid Circular B" panose="020B0504000000000000" pitchFamily="34" charset="0"/>
              <a:ea typeface="Euclid Circular B" panose="020B0504000000000000" pitchFamily="34" charset="0"/>
              <a:cs typeface="+mj-cs"/>
            </a:endParaRPr>
          </a:p>
        </p:txBody>
      </p:sp>
      <p:sp>
        <p:nvSpPr>
          <p:cNvPr id="4" name="TextBox 3">
            <a:extLst>
              <a:ext uri="{FF2B5EF4-FFF2-40B4-BE49-F238E27FC236}">
                <a16:creationId xmlns:a16="http://schemas.microsoft.com/office/drawing/2014/main" id="{A33213F5-CDA6-47CA-B330-B374F7BFD385}"/>
              </a:ext>
            </a:extLst>
          </p:cNvPr>
          <p:cNvSpPr txBox="1"/>
          <p:nvPr/>
        </p:nvSpPr>
        <p:spPr>
          <a:xfrm>
            <a:off x="247135" y="204834"/>
            <a:ext cx="11944865" cy="707886"/>
          </a:xfrm>
          <a:prstGeom prst="rect">
            <a:avLst/>
          </a:prstGeom>
          <a:noFill/>
        </p:spPr>
        <p:txBody>
          <a:bodyPr wrap="square">
            <a:spAutoFit/>
          </a:bodyPr>
          <a:lstStyle/>
          <a:p>
            <a:r>
              <a:rPr lang="en-US" sz="4000" dirty="0">
                <a:latin typeface="Euclid Circular B" panose="020B0504000000000000" pitchFamily="34" charset="0"/>
                <a:ea typeface="Euclid Circular B" panose="020B0504000000000000" pitchFamily="34" charset="0"/>
                <a:cs typeface="+mj-cs"/>
              </a:rPr>
              <a:t>🤖 </a:t>
            </a:r>
            <a:r>
              <a:rPr lang="en-US" sz="4000" b="1" dirty="0">
                <a:latin typeface="Euclid Circular B" panose="020B0504000000000000" pitchFamily="34" charset="0"/>
                <a:ea typeface="Euclid Circular B" panose="020B0504000000000000" pitchFamily="34" charset="0"/>
                <a:cs typeface="+mj-cs"/>
              </a:rPr>
              <a:t>WITHIN 5 YEARS DEVELOPERS will</a:t>
            </a:r>
          </a:p>
        </p:txBody>
      </p:sp>
    </p:spTree>
    <p:extLst>
      <p:ext uri="{BB962C8B-B14F-4D97-AF65-F5344CB8AC3E}">
        <p14:creationId xmlns:p14="http://schemas.microsoft.com/office/powerpoint/2010/main" val="1517090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59A54E-32A8-AC54-0731-17BE92F95EC9}"/>
              </a:ext>
            </a:extLst>
          </p:cNvPr>
          <p:cNvPicPr>
            <a:picLocks noChangeAspect="1"/>
          </p:cNvPicPr>
          <p:nvPr/>
        </p:nvPicPr>
        <p:blipFill>
          <a:blip r:embed="rId3"/>
          <a:stretch>
            <a:fillRect/>
          </a:stretch>
        </p:blipFill>
        <p:spPr>
          <a:xfrm>
            <a:off x="182881" y="934097"/>
            <a:ext cx="9642764" cy="5401894"/>
          </a:xfrm>
          <a:prstGeom prst="rect">
            <a:avLst/>
          </a:prstGeom>
        </p:spPr>
      </p:pic>
      <p:pic>
        <p:nvPicPr>
          <p:cNvPr id="11" name="Picture 10">
            <a:extLst>
              <a:ext uri="{FF2B5EF4-FFF2-40B4-BE49-F238E27FC236}">
                <a16:creationId xmlns:a16="http://schemas.microsoft.com/office/drawing/2014/main" id="{1E82C6D4-5534-84F6-467A-F9F20F2985C4}"/>
              </a:ext>
            </a:extLst>
          </p:cNvPr>
          <p:cNvPicPr>
            <a:picLocks noChangeAspect="1"/>
          </p:cNvPicPr>
          <p:nvPr/>
        </p:nvPicPr>
        <p:blipFill>
          <a:blip r:embed="rId4"/>
          <a:stretch>
            <a:fillRect/>
          </a:stretch>
        </p:blipFill>
        <p:spPr>
          <a:xfrm>
            <a:off x="10196186" y="4810598"/>
            <a:ext cx="1908132" cy="1908132"/>
          </a:xfrm>
          <a:prstGeom prst="rect">
            <a:avLst/>
          </a:prstGeom>
        </p:spPr>
      </p:pic>
      <p:sp>
        <p:nvSpPr>
          <p:cNvPr id="6" name="TextBox 5">
            <a:extLst>
              <a:ext uri="{FF2B5EF4-FFF2-40B4-BE49-F238E27FC236}">
                <a16:creationId xmlns:a16="http://schemas.microsoft.com/office/drawing/2014/main" id="{F23D9C07-477E-463B-AB22-88A20A57A398}"/>
              </a:ext>
            </a:extLst>
          </p:cNvPr>
          <p:cNvSpPr txBox="1"/>
          <p:nvPr/>
        </p:nvSpPr>
        <p:spPr>
          <a:xfrm>
            <a:off x="0" y="0"/>
            <a:ext cx="11944865" cy="707886"/>
          </a:xfrm>
          <a:prstGeom prst="rect">
            <a:avLst/>
          </a:prstGeom>
          <a:noFill/>
        </p:spPr>
        <p:txBody>
          <a:bodyPr wrap="square">
            <a:spAutoFit/>
          </a:bodyPr>
          <a:lstStyle/>
          <a:p>
            <a:r>
              <a:rPr lang="en-US" sz="4000" b="1" dirty="0">
                <a:latin typeface="Euclid Circular B" panose="020B0504000000000000" pitchFamily="34" charset="0"/>
                <a:ea typeface="Euclid Circular B" panose="020B0504000000000000" pitchFamily="34" charset="0"/>
                <a:cs typeface="+mj-cs"/>
              </a:rPr>
              <a:t>The Future of Jobs Report 2025</a:t>
            </a:r>
          </a:p>
        </p:txBody>
      </p:sp>
      <p:pic>
        <p:nvPicPr>
          <p:cNvPr id="4" name="Picture 3">
            <a:extLst>
              <a:ext uri="{FF2B5EF4-FFF2-40B4-BE49-F238E27FC236}">
                <a16:creationId xmlns:a16="http://schemas.microsoft.com/office/drawing/2014/main" id="{B4B4712E-4AB7-47B0-BE2E-F64622C5DAA9}"/>
              </a:ext>
            </a:extLst>
          </p:cNvPr>
          <p:cNvPicPr>
            <a:picLocks noChangeAspect="1"/>
          </p:cNvPicPr>
          <p:nvPr/>
        </p:nvPicPr>
        <p:blipFill>
          <a:blip r:embed="rId5"/>
          <a:stretch>
            <a:fillRect/>
          </a:stretch>
        </p:blipFill>
        <p:spPr>
          <a:xfrm>
            <a:off x="10256468" y="0"/>
            <a:ext cx="1847850" cy="1285875"/>
          </a:xfrm>
          <a:prstGeom prst="rect">
            <a:avLst/>
          </a:prstGeom>
        </p:spPr>
      </p:pic>
    </p:spTree>
    <p:extLst>
      <p:ext uri="{BB962C8B-B14F-4D97-AF65-F5344CB8AC3E}">
        <p14:creationId xmlns:p14="http://schemas.microsoft.com/office/powerpoint/2010/main" val="2662706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CF82B7-3A20-D420-FEAF-F5D49DAF0031}"/>
              </a:ext>
            </a:extLst>
          </p:cNvPr>
          <p:cNvSpPr txBox="1">
            <a:spLocks/>
          </p:cNvSpPr>
          <p:nvPr/>
        </p:nvSpPr>
        <p:spPr>
          <a:xfrm>
            <a:off x="306463" y="213004"/>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Lexend"/>
              </a:rPr>
              <a:t>AI Engineer Jobs</a:t>
            </a:r>
          </a:p>
        </p:txBody>
      </p:sp>
      <p:pic>
        <p:nvPicPr>
          <p:cNvPr id="3" name="Picture 2">
            <a:extLst>
              <a:ext uri="{FF2B5EF4-FFF2-40B4-BE49-F238E27FC236}">
                <a16:creationId xmlns:a16="http://schemas.microsoft.com/office/drawing/2014/main" id="{D543D47A-A4D1-4F1A-B06E-C009B01B4CA7}"/>
              </a:ext>
            </a:extLst>
          </p:cNvPr>
          <p:cNvPicPr>
            <a:picLocks noChangeAspect="1"/>
          </p:cNvPicPr>
          <p:nvPr/>
        </p:nvPicPr>
        <p:blipFill rotWithShape="1">
          <a:blip r:embed="rId2"/>
          <a:srcRect b="43434"/>
          <a:stretch/>
        </p:blipFill>
        <p:spPr>
          <a:xfrm>
            <a:off x="216409" y="973165"/>
            <a:ext cx="4680000" cy="4678370"/>
          </a:xfrm>
          <a:prstGeom prst="rect">
            <a:avLst/>
          </a:prstGeom>
        </p:spPr>
      </p:pic>
      <p:pic>
        <p:nvPicPr>
          <p:cNvPr id="7" name="Picture 6">
            <a:extLst>
              <a:ext uri="{FF2B5EF4-FFF2-40B4-BE49-F238E27FC236}">
                <a16:creationId xmlns:a16="http://schemas.microsoft.com/office/drawing/2014/main" id="{4A0A079B-8ACF-42EF-8C8A-0305DE1B46B1}"/>
              </a:ext>
            </a:extLst>
          </p:cNvPr>
          <p:cNvPicPr>
            <a:picLocks noChangeAspect="1"/>
          </p:cNvPicPr>
          <p:nvPr/>
        </p:nvPicPr>
        <p:blipFill rotWithShape="1">
          <a:blip r:embed="rId2"/>
          <a:srcRect t="55656"/>
          <a:stretch/>
        </p:blipFill>
        <p:spPr>
          <a:xfrm>
            <a:off x="6550814" y="776340"/>
            <a:ext cx="4680000" cy="3667509"/>
          </a:xfrm>
          <a:prstGeom prst="rect">
            <a:avLst/>
          </a:prstGeom>
        </p:spPr>
      </p:pic>
      <p:sp>
        <p:nvSpPr>
          <p:cNvPr id="5" name="Arrow: Right 4">
            <a:extLst>
              <a:ext uri="{FF2B5EF4-FFF2-40B4-BE49-F238E27FC236}">
                <a16:creationId xmlns:a16="http://schemas.microsoft.com/office/drawing/2014/main" id="{2D2F947F-A79A-C58B-005A-1E611153B2F7}"/>
              </a:ext>
            </a:extLst>
          </p:cNvPr>
          <p:cNvSpPr/>
          <p:nvPr/>
        </p:nvSpPr>
        <p:spPr>
          <a:xfrm flipH="1">
            <a:off x="3214569" y="776340"/>
            <a:ext cx="2426619" cy="14744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en-US" dirty="0"/>
              <a:t>Most Paid </a:t>
            </a:r>
            <a:endParaRPr lang="tr-TR" dirty="0"/>
          </a:p>
        </p:txBody>
      </p:sp>
    </p:spTree>
    <p:extLst>
      <p:ext uri="{BB962C8B-B14F-4D97-AF65-F5344CB8AC3E}">
        <p14:creationId xmlns:p14="http://schemas.microsoft.com/office/powerpoint/2010/main" val="3338652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71AF7-D19B-2D25-DAA4-C67475CC9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097D62-5B26-B577-DD24-7A59D6F66E2D}"/>
              </a:ext>
            </a:extLst>
          </p:cNvPr>
          <p:cNvSpPr>
            <a:spLocks noGrp="1"/>
          </p:cNvSpPr>
          <p:nvPr>
            <p:ph type="title"/>
          </p:nvPr>
        </p:nvSpPr>
        <p:spPr>
          <a:xfrm>
            <a:off x="0" y="1952091"/>
            <a:ext cx="12192000" cy="2835666"/>
          </a:xfrm>
        </p:spPr>
        <p:txBody>
          <a:bodyPr>
            <a:normAutofit/>
          </a:bodyPr>
          <a:lstStyle/>
          <a:p>
            <a:pPr algn="ctr"/>
            <a:r>
              <a:rPr lang="en-US" sz="6000" b="1" dirty="0">
                <a:latin typeface="Euclid Circular B" panose="020B0504000000000000" pitchFamily="34" charset="0"/>
                <a:ea typeface="Euclid Circular B" panose="020B0504000000000000" pitchFamily="34" charset="0"/>
              </a:rPr>
              <a:t>AI</a:t>
            </a:r>
            <a:r>
              <a:rPr lang="en-US" sz="6000" dirty="0">
                <a:latin typeface="Euclid Circular B" panose="020B0504000000000000" pitchFamily="34" charset="0"/>
                <a:ea typeface="Euclid Circular B" panose="020B0504000000000000" pitchFamily="34" charset="0"/>
              </a:rPr>
              <a:t> for </a:t>
            </a:r>
            <a:r>
              <a:rPr lang="en-US" sz="6000" b="1" dirty="0">
                <a:latin typeface="Euclid Circular B" panose="020B0504000000000000" pitchFamily="34" charset="0"/>
                <a:ea typeface="Euclid Circular B" panose="020B0504000000000000" pitchFamily="34" charset="0"/>
              </a:rPr>
              <a:t>Developers</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2780236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AD136-3D6D-E02B-9262-B14A4CDE10C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D28DCE2-B1B0-E9DA-D195-446C6CF3C98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2" name="Content Placeholder 2">
            <a:extLst>
              <a:ext uri="{FF2B5EF4-FFF2-40B4-BE49-F238E27FC236}">
                <a16:creationId xmlns:a16="http://schemas.microsoft.com/office/drawing/2014/main" id="{1CA8DDD8-17A2-4482-31D3-253CFC56C81A}"/>
              </a:ext>
            </a:extLst>
          </p:cNvPr>
          <p:cNvSpPr txBox="1">
            <a:spLocks/>
          </p:cNvSpPr>
          <p:nvPr/>
        </p:nvSpPr>
        <p:spPr>
          <a:xfrm>
            <a:off x="459827" y="184666"/>
            <a:ext cx="11272345" cy="65429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dirty="0">
                <a:latin typeface="Euclid Circular B" panose="020B0504000000000000"/>
                <a:ea typeface="Euclid Circular B" panose="020B0504000000000000" pitchFamily="34" charset="0"/>
              </a:rPr>
              <a:t>How </a:t>
            </a:r>
            <a:r>
              <a:rPr lang="en-US" sz="4800" b="1" dirty="0">
                <a:latin typeface="Euclid Circular B" panose="020B0504000000000000"/>
                <a:ea typeface="Euclid Circular B" panose="020B0504000000000000" pitchFamily="34" charset="0"/>
              </a:rPr>
              <a:t>Developers</a:t>
            </a:r>
            <a:r>
              <a:rPr lang="en-US" sz="4800" dirty="0">
                <a:latin typeface="Euclid Circular B" panose="020B0504000000000000"/>
                <a:ea typeface="Euclid Circular B" panose="020B0504000000000000" pitchFamily="34" charset="0"/>
              </a:rPr>
              <a:t> Can Use </a:t>
            </a:r>
            <a:r>
              <a:rPr lang="en-US" sz="4800" b="1" dirty="0">
                <a:latin typeface="Euclid Circular B" panose="020B0504000000000000"/>
                <a:ea typeface="Euclid Circular B" panose="020B0504000000000000" pitchFamily="34" charset="0"/>
              </a:rPr>
              <a:t>AI </a:t>
            </a:r>
            <a:r>
              <a:rPr lang="en-US" sz="4800" dirty="0">
                <a:latin typeface="Euclid Circular B" panose="020B0504000000000000"/>
                <a:ea typeface="Euclid Circular B" panose="020B0504000000000000" pitchFamily="34" charset="0"/>
              </a:rPr>
              <a:t>?</a:t>
            </a:r>
          </a:p>
        </p:txBody>
      </p:sp>
      <p:pic>
        <p:nvPicPr>
          <p:cNvPr id="8" name="Picture 7">
            <a:extLst>
              <a:ext uri="{FF2B5EF4-FFF2-40B4-BE49-F238E27FC236}">
                <a16:creationId xmlns:a16="http://schemas.microsoft.com/office/drawing/2014/main" id="{EAC29676-BD08-A8C6-68AC-915A93FBC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08993"/>
            <a:ext cx="12192000" cy="5392873"/>
          </a:xfrm>
          <a:prstGeom prst="rect">
            <a:avLst/>
          </a:prstGeom>
        </p:spPr>
      </p:pic>
    </p:spTree>
    <p:extLst>
      <p:ext uri="{BB962C8B-B14F-4D97-AF65-F5344CB8AC3E}">
        <p14:creationId xmlns:p14="http://schemas.microsoft.com/office/powerpoint/2010/main" val="2641812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D19D-1976-123D-851E-7D7E65EE34C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AD243AA-4822-F7E9-F272-C84E5BDEAB44}"/>
              </a:ext>
            </a:extLst>
          </p:cNvPr>
          <p:cNvSpPr>
            <a:spLocks noGrp="1"/>
          </p:cNvSpPr>
          <p:nvPr>
            <p:ph idx="1"/>
          </p:nvPr>
        </p:nvSpPr>
        <p:spPr>
          <a:xfrm>
            <a:off x="488731" y="622710"/>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AI</a:t>
            </a:r>
            <a:r>
              <a:rPr lang="it-IT" sz="4800" dirty="0">
                <a:latin typeface="Euclid Circular B" panose="020B0504000000000000"/>
                <a:ea typeface="Euclid Circular B" panose="020B0504000000000000" pitchFamily="34" charset="0"/>
              </a:rPr>
              <a:t> for </a:t>
            </a:r>
            <a:r>
              <a:rPr lang="it-IT" sz="4800" b="1" dirty="0">
                <a:latin typeface="Euclid Circular B" panose="020B0504000000000000"/>
                <a:ea typeface="Euclid Circular B" panose="020B0504000000000000" pitchFamily="34" charset="0"/>
              </a:rPr>
              <a:t>.NET Developers</a:t>
            </a:r>
            <a:endParaRPr lang="it-IT" sz="4800" dirty="0">
              <a:latin typeface="Euclid Circular B" panose="020B0504000000000000"/>
              <a:ea typeface="Euclid Circular B" panose="020B0504000000000000" pitchFamily="34" charset="0"/>
            </a:endParaRPr>
          </a:p>
        </p:txBody>
      </p:sp>
      <p:pic>
        <p:nvPicPr>
          <p:cNvPr id="11" name="Picture 10">
            <a:extLst>
              <a:ext uri="{FF2B5EF4-FFF2-40B4-BE49-F238E27FC236}">
                <a16:creationId xmlns:a16="http://schemas.microsoft.com/office/drawing/2014/main" id="{2FA0CC1D-86E7-73D7-D9BC-B0ED08530EFA}"/>
              </a:ext>
            </a:extLst>
          </p:cNvPr>
          <p:cNvPicPr>
            <a:picLocks noChangeAspect="1"/>
          </p:cNvPicPr>
          <p:nvPr/>
        </p:nvPicPr>
        <p:blipFill>
          <a:blip r:embed="rId3"/>
          <a:stretch>
            <a:fillRect/>
          </a:stretch>
        </p:blipFill>
        <p:spPr>
          <a:xfrm>
            <a:off x="488731" y="1598634"/>
            <a:ext cx="10335202" cy="20589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2135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38DD4A-5013-47D5-AF7A-97D6840C2738}"/>
              </a:ext>
            </a:extLst>
          </p:cNvPr>
          <p:cNvSpPr txBox="1"/>
          <p:nvPr/>
        </p:nvSpPr>
        <p:spPr>
          <a:xfrm>
            <a:off x="7982465" y="770379"/>
            <a:ext cx="4209535" cy="3631763"/>
          </a:xfrm>
          <a:prstGeom prst="rect">
            <a:avLst/>
          </a:prstGeom>
          <a:noFill/>
        </p:spPr>
        <p:txBody>
          <a:bodyPr wrap="square">
            <a:spAutoFit/>
          </a:bodyPr>
          <a:lstStyle/>
          <a:p>
            <a:pPr marL="285750" indent="-285750">
              <a:buFont typeface="Arial" panose="020B0604020202020204" pitchFamily="34" charset="0"/>
              <a:buChar char="•"/>
            </a:pPr>
            <a:r>
              <a:rPr lang="en-US" sz="3200" dirty="0" err="1">
                <a:latin typeface="Euclid Circular B" panose="020B0504000000000000" pitchFamily="34" charset="0"/>
                <a:ea typeface="Euclid Circular B" panose="020B0504000000000000" pitchFamily="34" charset="0"/>
                <a:cs typeface="+mj-cs"/>
                <a:hlinkClick r:id="rId3">
                  <a:extLst>
                    <a:ext uri="{A12FA001-AC4F-418D-AE19-62706E023703}">
                      <ahyp:hlinkClr xmlns:ahyp="http://schemas.microsoft.com/office/drawing/2018/hyperlinkcolor" val="tx"/>
                    </a:ext>
                  </a:extLst>
                </a:hlinkClick>
              </a:rPr>
              <a:t>Ollama</a:t>
            </a:r>
            <a:r>
              <a:rPr lang="en-US" sz="3200" dirty="0">
                <a:latin typeface="Euclid Circular B" panose="020B0504000000000000" pitchFamily="34" charset="0"/>
                <a:ea typeface="Euclid Circular B" panose="020B0504000000000000" pitchFamily="34" charset="0"/>
                <a:cs typeface="+mj-cs"/>
              </a:rPr>
              <a:t> —</a:t>
            </a:r>
            <a:r>
              <a:rPr lang="en-US" sz="2000" dirty="0">
                <a:latin typeface="Euclid Circular B" panose="020B0504000000000000" pitchFamily="34" charset="0"/>
                <a:ea typeface="Euclid Circular B" panose="020B0504000000000000" pitchFamily="34" charset="0"/>
                <a:cs typeface="+mj-cs"/>
              </a:rPr>
              <a:t>Ease of Use, Lightweight, Not ideal for large-scale production workloads, less control over optimization and scaling</a:t>
            </a:r>
            <a:endParaRPr lang="en-US" sz="3200" dirty="0">
              <a:latin typeface="Euclid Circular B" panose="020B0504000000000000" pitchFamily="34" charset="0"/>
              <a:ea typeface="Euclid Circular B" panose="020B0504000000000000" pitchFamily="34" charset="0"/>
              <a:cs typeface="+mj-cs"/>
            </a:endParaRPr>
          </a:p>
          <a:p>
            <a:pPr marL="285750" indent="-285750">
              <a:buFont typeface="Arial" panose="020B0604020202020204" pitchFamily="34" charset="0"/>
              <a:buChar char="•"/>
            </a:pPr>
            <a:r>
              <a:rPr lang="en-US" sz="3200" dirty="0">
                <a:latin typeface="Euclid Circular B" panose="020B0504000000000000" pitchFamily="34" charset="0"/>
                <a:ea typeface="Euclid Circular B" panose="020B0504000000000000" pitchFamily="34" charset="0"/>
                <a:cs typeface="+mj-cs"/>
                <a:hlinkClick r:id="rId4">
                  <a:extLst>
                    <a:ext uri="{A12FA001-AC4F-418D-AE19-62706E023703}">
                      <ahyp:hlinkClr xmlns:ahyp="http://schemas.microsoft.com/office/drawing/2018/hyperlinkcolor" val="tx"/>
                    </a:ext>
                  </a:extLst>
                </a:hlinkClick>
              </a:rPr>
              <a:t>LM Studio</a:t>
            </a:r>
            <a:endParaRPr lang="en-US" sz="3200" dirty="0">
              <a:latin typeface="Euclid Circular B" panose="020B0504000000000000" pitchFamily="34" charset="0"/>
              <a:ea typeface="Euclid Circular B" panose="020B0504000000000000" pitchFamily="34" charset="0"/>
              <a:cs typeface="+mj-cs"/>
            </a:endParaRPr>
          </a:p>
          <a:p>
            <a:pPr marL="285750" indent="-285750">
              <a:buFont typeface="Arial" panose="020B0604020202020204" pitchFamily="34" charset="0"/>
              <a:buChar char="•"/>
            </a:pPr>
            <a:r>
              <a:rPr lang="en-US" sz="3200" dirty="0" err="1">
                <a:latin typeface="Euclid Circular B" panose="020B0504000000000000" pitchFamily="34" charset="0"/>
                <a:ea typeface="Euclid Circular B" panose="020B0504000000000000" pitchFamily="34" charset="0"/>
                <a:cs typeface="+mj-cs"/>
                <a:hlinkClick r:id="rId5">
                  <a:extLst>
                    <a:ext uri="{A12FA001-AC4F-418D-AE19-62706E023703}">
                      <ahyp:hlinkClr xmlns:ahyp="http://schemas.microsoft.com/office/drawing/2018/hyperlinkcolor" val="tx"/>
                    </a:ext>
                  </a:extLst>
                </a:hlinkClick>
              </a:rPr>
              <a:t>vLLM</a:t>
            </a:r>
            <a:r>
              <a:rPr lang="en-US" sz="3200" dirty="0">
                <a:latin typeface="Euclid Circular B" panose="020B0504000000000000" pitchFamily="34" charset="0"/>
                <a:ea typeface="Euclid Circular B" panose="020B0504000000000000" pitchFamily="34" charset="0"/>
                <a:cs typeface="+mj-cs"/>
              </a:rPr>
              <a:t> : </a:t>
            </a:r>
            <a:r>
              <a:rPr lang="en-US" dirty="0">
                <a:latin typeface="Euclid Circular B" panose="020B0504000000000000" pitchFamily="34" charset="0"/>
                <a:ea typeface="Euclid Circular B" panose="020B0504000000000000" pitchFamily="34" charset="0"/>
                <a:cs typeface="+mj-cs"/>
              </a:rPr>
              <a:t>High-Performance LLM Inference Engine, Multi-GPU &amp; Distributed Inference, Flexibility, Integration</a:t>
            </a:r>
            <a:endParaRPr lang="en-US" sz="3200" dirty="0">
              <a:latin typeface="Euclid Circular B" panose="020B0504000000000000" pitchFamily="34" charset="0"/>
              <a:ea typeface="Euclid Circular B" panose="020B0504000000000000" pitchFamily="34" charset="0"/>
              <a:cs typeface="+mj-cs"/>
            </a:endParaRPr>
          </a:p>
        </p:txBody>
      </p:sp>
      <p:sp>
        <p:nvSpPr>
          <p:cNvPr id="6" name="Content Placeholder 2">
            <a:extLst>
              <a:ext uri="{FF2B5EF4-FFF2-40B4-BE49-F238E27FC236}">
                <a16:creationId xmlns:a16="http://schemas.microsoft.com/office/drawing/2014/main" id="{F6D347B9-E3A2-490A-9AC5-273D23907653}"/>
              </a:ext>
            </a:extLst>
          </p:cNvPr>
          <p:cNvSpPr>
            <a:spLocks noGrp="1"/>
          </p:cNvSpPr>
          <p:nvPr>
            <p:ph idx="1"/>
          </p:nvPr>
        </p:nvSpPr>
        <p:spPr>
          <a:xfrm>
            <a:off x="459827" y="116083"/>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Local LLM Runtimes</a:t>
            </a:r>
            <a:endParaRPr lang="it-IT" sz="4800" dirty="0">
              <a:latin typeface="Euclid Circular B" panose="020B0504000000000000"/>
              <a:ea typeface="Euclid Circular B" panose="020B0504000000000000" pitchFamily="34" charset="0"/>
            </a:endParaRPr>
          </a:p>
        </p:txBody>
      </p:sp>
      <p:pic>
        <p:nvPicPr>
          <p:cNvPr id="4" name="Picture 3">
            <a:extLst>
              <a:ext uri="{FF2B5EF4-FFF2-40B4-BE49-F238E27FC236}">
                <a16:creationId xmlns:a16="http://schemas.microsoft.com/office/drawing/2014/main" id="{DB0F6117-F332-421C-A919-9BA8F6CFBDB6}"/>
              </a:ext>
            </a:extLst>
          </p:cNvPr>
          <p:cNvPicPr>
            <a:picLocks noChangeAspect="1"/>
          </p:cNvPicPr>
          <p:nvPr/>
        </p:nvPicPr>
        <p:blipFill>
          <a:blip r:embed="rId6"/>
          <a:stretch>
            <a:fillRect/>
          </a:stretch>
        </p:blipFill>
        <p:spPr>
          <a:xfrm>
            <a:off x="278666" y="770379"/>
            <a:ext cx="7553995" cy="5971537"/>
          </a:xfrm>
          <a:prstGeom prst="rect">
            <a:avLst/>
          </a:prstGeom>
        </p:spPr>
      </p:pic>
    </p:spTree>
    <p:extLst>
      <p:ext uri="{BB962C8B-B14F-4D97-AF65-F5344CB8AC3E}">
        <p14:creationId xmlns:p14="http://schemas.microsoft.com/office/powerpoint/2010/main" val="3972881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2845EDE-D979-86D6-2674-7B9129E7D4A8}"/>
              </a:ext>
            </a:extLst>
          </p:cNvPr>
          <p:cNvPicPr>
            <a:picLocks noChangeAspect="1"/>
          </p:cNvPicPr>
          <p:nvPr/>
        </p:nvPicPr>
        <p:blipFill>
          <a:blip r:embed="rId3"/>
          <a:stretch>
            <a:fillRect/>
          </a:stretch>
        </p:blipFill>
        <p:spPr>
          <a:xfrm>
            <a:off x="4228000" y="3762884"/>
            <a:ext cx="3944947" cy="2807607"/>
          </a:xfrm>
          <a:prstGeom prst="rect">
            <a:avLst/>
          </a:prstGeom>
        </p:spPr>
      </p:pic>
      <p:sp>
        <p:nvSpPr>
          <p:cNvPr id="7" name="Rectangle 6">
            <a:extLst>
              <a:ext uri="{FF2B5EF4-FFF2-40B4-BE49-F238E27FC236}">
                <a16:creationId xmlns:a16="http://schemas.microsoft.com/office/drawing/2014/main" id="{8A89660D-6182-36DA-A7D7-66441B3C5659}"/>
              </a:ext>
            </a:extLst>
          </p:cNvPr>
          <p:cNvSpPr/>
          <p:nvPr/>
        </p:nvSpPr>
        <p:spPr>
          <a:xfrm>
            <a:off x="7745262" y="509288"/>
            <a:ext cx="4054256" cy="5837129"/>
          </a:xfrm>
          <a:prstGeom prst="rect">
            <a:avLst/>
          </a:prstGeom>
          <a:solidFill>
            <a:srgbClr val="ED7D31">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Euclid Circular B" panose="020B0504000000000000"/>
              </a:rPr>
              <a:t>RAG </a:t>
            </a:r>
          </a:p>
          <a:p>
            <a:endParaRPr lang="en-US" sz="3600" dirty="0">
              <a:solidFill>
                <a:schemeClr val="tx1"/>
              </a:solidFill>
              <a:latin typeface="Euclid Circular B" panose="020B0504000000000000"/>
            </a:endParaRPr>
          </a:p>
          <a:p>
            <a:pPr lvl="1"/>
            <a:endParaRPr lang="en-US"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Retrieves external </a:t>
            </a:r>
            <a:r>
              <a:rPr lang="en-US" sz="2500" dirty="0">
                <a:solidFill>
                  <a:schemeClr val="tx1"/>
                </a:solidFill>
              </a:rPr>
              <a:t>data</a:t>
            </a:r>
            <a:r>
              <a:rPr lang="tr-TR" sz="2500" dirty="0">
                <a:solidFill>
                  <a:schemeClr val="tx1"/>
                </a:solidFill>
              </a:rPr>
              <a:t> </a:t>
            </a:r>
            <a:r>
              <a:rPr lang="tr-TR" sz="2500" b="1" dirty="0">
                <a:solidFill>
                  <a:schemeClr val="tx1"/>
                </a:solidFill>
              </a:rPr>
              <a:t>dynamically</a:t>
            </a:r>
            <a:endParaRPr lang="en-US" sz="2500" b="1"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No retrainin</a:t>
            </a:r>
            <a:r>
              <a:rPr lang="en-US" sz="2500" dirty="0">
                <a:solidFill>
                  <a:schemeClr val="tx1"/>
                </a:solidFill>
              </a:rPr>
              <a:t>!</a:t>
            </a:r>
            <a:r>
              <a:rPr lang="tr-TR" sz="2500" dirty="0">
                <a:solidFill>
                  <a:schemeClr val="tx1"/>
                </a:solidFill>
              </a:rPr>
              <a:t> </a:t>
            </a:r>
            <a:br>
              <a:rPr lang="en-US" sz="2500" dirty="0">
                <a:solidFill>
                  <a:schemeClr val="tx1"/>
                </a:solidFill>
              </a:rPr>
            </a:br>
            <a:r>
              <a:rPr lang="en-US" sz="2500" dirty="0">
                <a:solidFill>
                  <a:schemeClr val="tx1"/>
                </a:solidFill>
              </a:rPr>
              <a:t>U</a:t>
            </a:r>
            <a:r>
              <a:rPr lang="tr-TR" sz="2500" dirty="0">
                <a:solidFill>
                  <a:schemeClr val="tx1"/>
                </a:solidFill>
              </a:rPr>
              <a:t>ses </a:t>
            </a:r>
            <a:r>
              <a:rPr lang="tr-TR" sz="2500" b="1" dirty="0">
                <a:solidFill>
                  <a:schemeClr val="tx1"/>
                </a:solidFill>
              </a:rPr>
              <a:t>up-to-date</a:t>
            </a:r>
            <a:r>
              <a:rPr lang="tr-TR" sz="2500" dirty="0">
                <a:solidFill>
                  <a:schemeClr val="tx1"/>
                </a:solidFill>
              </a:rPr>
              <a:t> </a:t>
            </a:r>
            <a:r>
              <a:rPr lang="en-US" sz="2500" dirty="0">
                <a:solidFill>
                  <a:schemeClr val="tx1"/>
                </a:solidFill>
              </a:rPr>
              <a:t>data</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Best for </a:t>
            </a:r>
            <a:r>
              <a:rPr lang="tr-TR" sz="2500" b="1" dirty="0">
                <a:solidFill>
                  <a:schemeClr val="tx1"/>
                </a:solidFill>
              </a:rPr>
              <a:t>dynamic data</a:t>
            </a:r>
            <a:r>
              <a:rPr lang="en-US" sz="2500" dirty="0">
                <a:solidFill>
                  <a:schemeClr val="tx1"/>
                </a:solidFill>
              </a:rPr>
              <a:t>, </a:t>
            </a:r>
            <a:br>
              <a:rPr lang="en-US" sz="2500" dirty="0">
                <a:solidFill>
                  <a:schemeClr val="tx1"/>
                </a:solidFill>
              </a:rPr>
            </a:br>
            <a:r>
              <a:rPr lang="en-US" sz="2500" dirty="0" err="1">
                <a:solidFill>
                  <a:schemeClr val="tx1"/>
                </a:solidFill>
              </a:rPr>
              <a:t>Eg</a:t>
            </a:r>
            <a:r>
              <a:rPr lang="en-US" sz="2500" dirty="0">
                <a:solidFill>
                  <a:schemeClr val="tx1"/>
                </a:solidFill>
              </a:rPr>
              <a:t>:</a:t>
            </a:r>
            <a:r>
              <a:rPr lang="tr-TR" sz="2500" dirty="0">
                <a:solidFill>
                  <a:schemeClr val="tx1"/>
                </a:solidFill>
              </a:rPr>
              <a:t> support chatbots</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b="1" dirty="0">
                <a:solidFill>
                  <a:schemeClr val="tx1"/>
                </a:solidFill>
              </a:rPr>
              <a:t>Slower</a:t>
            </a:r>
            <a:r>
              <a:rPr lang="tr-TR" sz="2500" dirty="0">
                <a:solidFill>
                  <a:schemeClr val="tx1"/>
                </a:solidFill>
              </a:rPr>
              <a:t> inference due to retrieval step</a:t>
            </a:r>
            <a:endParaRPr lang="en-US" sz="2500" dirty="0">
              <a:solidFill>
                <a:schemeClr val="tx1"/>
              </a:solidFill>
              <a:latin typeface="Euclid Circular B" panose="020B0504000000000000"/>
            </a:endParaRPr>
          </a:p>
          <a:p>
            <a:pPr algn="ctr"/>
            <a:endParaRPr lang="tr-TR" dirty="0"/>
          </a:p>
        </p:txBody>
      </p:sp>
      <p:sp>
        <p:nvSpPr>
          <p:cNvPr id="8" name="Rectangle 7">
            <a:extLst>
              <a:ext uri="{FF2B5EF4-FFF2-40B4-BE49-F238E27FC236}">
                <a16:creationId xmlns:a16="http://schemas.microsoft.com/office/drawing/2014/main" id="{6898B308-8D65-DED9-4853-E535E65C684A}"/>
              </a:ext>
            </a:extLst>
          </p:cNvPr>
          <p:cNvSpPr/>
          <p:nvPr/>
        </p:nvSpPr>
        <p:spPr>
          <a:xfrm>
            <a:off x="259557" y="513567"/>
            <a:ext cx="4387599" cy="5837129"/>
          </a:xfrm>
          <a:prstGeom prst="rect">
            <a:avLst/>
          </a:prstGeom>
          <a:solidFill>
            <a:srgbClr val="4472C4">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Euclid Circular B" panose="020B0504000000000000"/>
              </a:rPr>
              <a:t>FINE-TUNING </a:t>
            </a:r>
            <a:endParaRPr lang="en-US" sz="3600" dirty="0">
              <a:solidFill>
                <a:schemeClr val="tx1"/>
              </a:solidFill>
              <a:latin typeface="Euclid Circular B" panose="020B0504000000000000"/>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marL="285750" indent="-285750">
              <a:buFont typeface="Arial" panose="020B0604020202020204" pitchFamily="34" charset="0"/>
              <a:buChar char="•"/>
            </a:pPr>
            <a:r>
              <a:rPr lang="tr-TR" sz="2500" b="1" dirty="0">
                <a:solidFill>
                  <a:schemeClr val="tx1"/>
                </a:solidFill>
              </a:rPr>
              <a:t>Customizes model</a:t>
            </a:r>
            <a:r>
              <a:rPr lang="tr-TR" sz="2500" dirty="0">
                <a:solidFill>
                  <a:schemeClr val="tx1"/>
                </a:solidFill>
              </a:rPr>
              <a:t> responses through additional training</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b="1" dirty="0">
                <a:solidFill>
                  <a:schemeClr val="tx1"/>
                </a:solidFill>
              </a:rPr>
              <a:t>Faster inference</a:t>
            </a:r>
            <a:r>
              <a:rPr lang="tr-TR" sz="2500" dirty="0">
                <a:solidFill>
                  <a:schemeClr val="tx1"/>
                </a:solidFill>
              </a:rPr>
              <a:t>, no need for external lookups.</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Best for </a:t>
            </a:r>
            <a:r>
              <a:rPr lang="en-US" sz="2500" b="1" dirty="0">
                <a:solidFill>
                  <a:schemeClr val="tx1"/>
                </a:solidFill>
              </a:rPr>
              <a:t>constant</a:t>
            </a:r>
            <a:r>
              <a:rPr lang="tr-TR" sz="2500" b="1" dirty="0">
                <a:solidFill>
                  <a:schemeClr val="tx1"/>
                </a:solidFill>
              </a:rPr>
              <a:t> domains</a:t>
            </a:r>
            <a:r>
              <a:rPr lang="tr-TR" sz="2500" dirty="0">
                <a:solidFill>
                  <a:schemeClr val="tx1"/>
                </a:solidFill>
              </a:rPr>
              <a:t> </a:t>
            </a:r>
            <a:r>
              <a:rPr lang="en-US" sz="2500" dirty="0">
                <a:solidFill>
                  <a:schemeClr val="tx1"/>
                </a:solidFill>
              </a:rPr>
              <a:t>E</a:t>
            </a:r>
            <a:r>
              <a:rPr lang="tr-TR" sz="2500" dirty="0">
                <a:solidFill>
                  <a:schemeClr val="tx1"/>
                </a:solidFill>
              </a:rPr>
              <a:t>g</a:t>
            </a:r>
            <a:r>
              <a:rPr lang="en-US" sz="2500" dirty="0">
                <a:solidFill>
                  <a:schemeClr val="tx1"/>
                </a:solidFill>
              </a:rPr>
              <a:t>:</a:t>
            </a:r>
            <a:r>
              <a:rPr lang="tr-TR" sz="2500" dirty="0">
                <a:solidFill>
                  <a:schemeClr val="tx1"/>
                </a:solidFill>
              </a:rPr>
              <a:t> legal, </a:t>
            </a:r>
            <a:r>
              <a:rPr lang="en-US" sz="2500" dirty="0">
                <a:solidFill>
                  <a:schemeClr val="tx1"/>
                </a:solidFill>
              </a:rPr>
              <a:t>religion info</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Requires costly </a:t>
            </a:r>
            <a:r>
              <a:rPr lang="tr-TR" sz="2500" b="1" dirty="0">
                <a:solidFill>
                  <a:schemeClr val="tx1"/>
                </a:solidFill>
              </a:rPr>
              <a:t>retraining</a:t>
            </a:r>
            <a:r>
              <a:rPr lang="tr-TR" sz="2500" dirty="0">
                <a:solidFill>
                  <a:schemeClr val="tx1"/>
                </a:solidFill>
              </a:rPr>
              <a:t> for updates.</a:t>
            </a:r>
            <a:endParaRPr lang="en-US" sz="2500" dirty="0">
              <a:solidFill>
                <a:schemeClr val="tx1"/>
              </a:solidFill>
            </a:endParaRPr>
          </a:p>
          <a:p>
            <a:pPr algn="ctr"/>
            <a:endParaRPr lang="tr-TR" dirty="0">
              <a:solidFill>
                <a:schemeClr val="tx1"/>
              </a:solidFill>
            </a:endParaRPr>
          </a:p>
          <a:p>
            <a:pPr algn="ctr"/>
            <a:endParaRPr lang="tr-TR" dirty="0">
              <a:solidFill>
                <a:schemeClr val="tx1"/>
              </a:solidFill>
            </a:endParaRPr>
          </a:p>
        </p:txBody>
      </p:sp>
      <p:pic>
        <p:nvPicPr>
          <p:cNvPr id="10" name="Picture 9">
            <a:extLst>
              <a:ext uri="{FF2B5EF4-FFF2-40B4-BE49-F238E27FC236}">
                <a16:creationId xmlns:a16="http://schemas.microsoft.com/office/drawing/2014/main" id="{15F62CFC-1EB5-F8B5-C912-C3505FD92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629" y="2046897"/>
            <a:ext cx="615160" cy="527280"/>
          </a:xfrm>
          <a:prstGeom prst="rect">
            <a:avLst/>
          </a:prstGeom>
        </p:spPr>
      </p:pic>
      <p:pic>
        <p:nvPicPr>
          <p:cNvPr id="16" name="Picture 15">
            <a:extLst>
              <a:ext uri="{FF2B5EF4-FFF2-40B4-BE49-F238E27FC236}">
                <a16:creationId xmlns:a16="http://schemas.microsoft.com/office/drawing/2014/main" id="{5AA98B9B-C9D9-EEA2-1221-0AC2576130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8166" y="280059"/>
            <a:ext cx="1491265" cy="1106265"/>
          </a:xfrm>
          <a:prstGeom prst="rect">
            <a:avLst/>
          </a:prstGeom>
        </p:spPr>
      </p:pic>
      <p:pic>
        <p:nvPicPr>
          <p:cNvPr id="18" name="Picture 17">
            <a:extLst>
              <a:ext uri="{FF2B5EF4-FFF2-40B4-BE49-F238E27FC236}">
                <a16:creationId xmlns:a16="http://schemas.microsoft.com/office/drawing/2014/main" id="{826D8666-81F7-E309-D7CC-4302412830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0696262" y="211244"/>
            <a:ext cx="1495924" cy="1495924"/>
          </a:xfrm>
          <a:prstGeom prst="rect">
            <a:avLst/>
          </a:prstGeom>
        </p:spPr>
      </p:pic>
    </p:spTree>
    <p:extLst>
      <p:ext uri="{BB962C8B-B14F-4D97-AF65-F5344CB8AC3E}">
        <p14:creationId xmlns:p14="http://schemas.microsoft.com/office/powerpoint/2010/main" val="3843103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0822127-80A7-D856-D4BA-5E99D922B442}"/>
              </a:ext>
            </a:extLst>
          </p:cNvPr>
          <p:cNvGrpSpPr/>
          <p:nvPr/>
        </p:nvGrpSpPr>
        <p:grpSpPr>
          <a:xfrm>
            <a:off x="6053788" y="664121"/>
            <a:ext cx="6138212" cy="5707730"/>
            <a:chOff x="5833658" y="810585"/>
            <a:chExt cx="6138212" cy="5707730"/>
          </a:xfrm>
        </p:grpSpPr>
        <p:grpSp>
          <p:nvGrpSpPr>
            <p:cNvPr id="62" name="Group 61">
              <a:extLst>
                <a:ext uri="{FF2B5EF4-FFF2-40B4-BE49-F238E27FC236}">
                  <a16:creationId xmlns:a16="http://schemas.microsoft.com/office/drawing/2014/main" id="{AEE4F53F-7FA1-4482-8677-5A91BBAFD3E5}"/>
                </a:ext>
              </a:extLst>
            </p:cNvPr>
            <p:cNvGrpSpPr/>
            <p:nvPr/>
          </p:nvGrpSpPr>
          <p:grpSpPr>
            <a:xfrm>
              <a:off x="5908002" y="5510315"/>
              <a:ext cx="6042936" cy="1008000"/>
              <a:chOff x="6518162" y="2268382"/>
              <a:chExt cx="6042936" cy="986602"/>
            </a:xfrm>
          </p:grpSpPr>
          <p:pic>
            <p:nvPicPr>
              <p:cNvPr id="61" name="Picture 60">
                <a:extLst>
                  <a:ext uri="{FF2B5EF4-FFF2-40B4-BE49-F238E27FC236}">
                    <a16:creationId xmlns:a16="http://schemas.microsoft.com/office/drawing/2014/main" id="{7B882E83-B009-4995-A503-5074F2254E7E}"/>
                  </a:ext>
                </a:extLst>
              </p:cNvPr>
              <p:cNvPicPr>
                <a:picLocks noChangeAspect="1"/>
              </p:cNvPicPr>
              <p:nvPr/>
            </p:nvPicPr>
            <p:blipFill>
              <a:blip r:embed="rId3"/>
              <a:stretch>
                <a:fillRect/>
              </a:stretch>
            </p:blipFill>
            <p:spPr>
              <a:xfrm>
                <a:off x="6518162" y="2268382"/>
                <a:ext cx="6042936" cy="986602"/>
              </a:xfrm>
              <a:prstGeom prst="rect">
                <a:avLst/>
              </a:prstGeom>
            </p:spPr>
          </p:pic>
          <p:sp>
            <p:nvSpPr>
              <p:cNvPr id="63" name="TextBox 62">
                <a:extLst>
                  <a:ext uri="{FF2B5EF4-FFF2-40B4-BE49-F238E27FC236}">
                    <a16:creationId xmlns:a16="http://schemas.microsoft.com/office/drawing/2014/main" id="{DD1E4158-CA8A-45D4-A014-4D9815481E55}"/>
                  </a:ext>
                </a:extLst>
              </p:cNvPr>
              <p:cNvSpPr txBox="1"/>
              <p:nvPr/>
            </p:nvSpPr>
            <p:spPr>
              <a:xfrm>
                <a:off x="6759707" y="2584174"/>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2018</a:t>
                </a:r>
                <a:endParaRPr lang="en-US" sz="2800" dirty="0"/>
              </a:p>
            </p:txBody>
          </p:sp>
        </p:grpSp>
        <p:grpSp>
          <p:nvGrpSpPr>
            <p:cNvPr id="58" name="Group 57">
              <a:extLst>
                <a:ext uri="{FF2B5EF4-FFF2-40B4-BE49-F238E27FC236}">
                  <a16:creationId xmlns:a16="http://schemas.microsoft.com/office/drawing/2014/main" id="{0B5A18A0-1707-4CD7-A261-3AA457B34E96}"/>
                </a:ext>
              </a:extLst>
            </p:cNvPr>
            <p:cNvGrpSpPr/>
            <p:nvPr/>
          </p:nvGrpSpPr>
          <p:grpSpPr>
            <a:xfrm>
              <a:off x="5962992" y="4818724"/>
              <a:ext cx="5932957" cy="1008000"/>
              <a:chOff x="6608642" y="1340899"/>
              <a:chExt cx="5932957" cy="1008000"/>
            </a:xfrm>
          </p:grpSpPr>
          <p:pic>
            <p:nvPicPr>
              <p:cNvPr id="57" name="Picture 56">
                <a:extLst>
                  <a:ext uri="{FF2B5EF4-FFF2-40B4-BE49-F238E27FC236}">
                    <a16:creationId xmlns:a16="http://schemas.microsoft.com/office/drawing/2014/main" id="{339B9593-6A1A-42C9-9B19-5D7C5B3C8CB1}"/>
                  </a:ext>
                </a:extLst>
              </p:cNvPr>
              <p:cNvPicPr>
                <a:picLocks noChangeAspect="1"/>
              </p:cNvPicPr>
              <p:nvPr/>
            </p:nvPicPr>
            <p:blipFill>
              <a:blip r:embed="rId4"/>
              <a:stretch>
                <a:fillRect/>
              </a:stretch>
            </p:blipFill>
            <p:spPr>
              <a:xfrm>
                <a:off x="6608642" y="1340899"/>
                <a:ext cx="5932957" cy="1008000"/>
              </a:xfrm>
              <a:prstGeom prst="rect">
                <a:avLst/>
              </a:prstGeom>
            </p:spPr>
          </p:pic>
          <p:sp>
            <p:nvSpPr>
              <p:cNvPr id="59" name="TextBox 58">
                <a:extLst>
                  <a:ext uri="{FF2B5EF4-FFF2-40B4-BE49-F238E27FC236}">
                    <a16:creationId xmlns:a16="http://schemas.microsoft.com/office/drawing/2014/main" id="{1B2D33A4-7A23-44C9-AB99-A958DC61D1C9}"/>
                  </a:ext>
                </a:extLst>
              </p:cNvPr>
              <p:cNvSpPr txBox="1"/>
              <p:nvPr/>
            </p:nvSpPr>
            <p:spPr>
              <a:xfrm>
                <a:off x="6809866" y="1656930"/>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2019</a:t>
                </a:r>
                <a:endParaRPr lang="en-US" sz="2800" dirty="0"/>
              </a:p>
            </p:txBody>
          </p:sp>
        </p:grpSp>
        <p:grpSp>
          <p:nvGrpSpPr>
            <p:cNvPr id="53" name="Group 52">
              <a:extLst>
                <a:ext uri="{FF2B5EF4-FFF2-40B4-BE49-F238E27FC236}">
                  <a16:creationId xmlns:a16="http://schemas.microsoft.com/office/drawing/2014/main" id="{378EFF4E-6F91-4E53-BA47-E790D03F9438}"/>
                </a:ext>
              </a:extLst>
            </p:cNvPr>
            <p:cNvGrpSpPr/>
            <p:nvPr/>
          </p:nvGrpSpPr>
          <p:grpSpPr>
            <a:xfrm>
              <a:off x="5861964" y="4002990"/>
              <a:ext cx="6109906" cy="1085474"/>
              <a:chOff x="5848530" y="5584718"/>
              <a:chExt cx="5982616" cy="1008000"/>
            </a:xfrm>
          </p:grpSpPr>
          <p:pic>
            <p:nvPicPr>
              <p:cNvPr id="37" name="Picture 36">
                <a:extLst>
                  <a:ext uri="{FF2B5EF4-FFF2-40B4-BE49-F238E27FC236}">
                    <a16:creationId xmlns:a16="http://schemas.microsoft.com/office/drawing/2014/main" id="{5DC9B090-A9AA-401D-8690-F1BCA80A9DCB}"/>
                  </a:ext>
                </a:extLst>
              </p:cNvPr>
              <p:cNvPicPr>
                <a:picLocks noChangeAspect="1"/>
              </p:cNvPicPr>
              <p:nvPr/>
            </p:nvPicPr>
            <p:blipFill>
              <a:blip r:embed="rId5"/>
              <a:stretch>
                <a:fillRect/>
              </a:stretch>
            </p:blipFill>
            <p:spPr>
              <a:xfrm>
                <a:off x="5848530" y="5584718"/>
                <a:ext cx="5982616" cy="1008000"/>
              </a:xfrm>
              <a:prstGeom prst="rect">
                <a:avLst/>
              </a:prstGeom>
            </p:spPr>
          </p:pic>
          <p:sp>
            <p:nvSpPr>
              <p:cNvPr id="31" name="TextBox 30">
                <a:extLst>
                  <a:ext uri="{FF2B5EF4-FFF2-40B4-BE49-F238E27FC236}">
                    <a16:creationId xmlns:a16="http://schemas.microsoft.com/office/drawing/2014/main" id="{A099FA66-7388-42F2-BBE8-E53BD58B63F8}"/>
                  </a:ext>
                </a:extLst>
              </p:cNvPr>
              <p:cNvSpPr txBox="1"/>
              <p:nvPr/>
            </p:nvSpPr>
            <p:spPr>
              <a:xfrm>
                <a:off x="6103011" y="5911427"/>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2020</a:t>
                </a:r>
                <a:endParaRPr lang="en-US" sz="3200" dirty="0"/>
              </a:p>
            </p:txBody>
          </p:sp>
        </p:grpSp>
        <p:grpSp>
          <p:nvGrpSpPr>
            <p:cNvPr id="52" name="Group 51">
              <a:extLst>
                <a:ext uri="{FF2B5EF4-FFF2-40B4-BE49-F238E27FC236}">
                  <a16:creationId xmlns:a16="http://schemas.microsoft.com/office/drawing/2014/main" id="{4A6A751A-43A2-4A94-8B66-28880F945386}"/>
                </a:ext>
              </a:extLst>
            </p:cNvPr>
            <p:cNvGrpSpPr/>
            <p:nvPr/>
          </p:nvGrpSpPr>
          <p:grpSpPr>
            <a:xfrm>
              <a:off x="5833658" y="3187547"/>
              <a:ext cx="6117283" cy="1034231"/>
              <a:chOff x="5894746" y="4387629"/>
              <a:chExt cx="5901678" cy="1008000"/>
            </a:xfrm>
          </p:grpSpPr>
          <p:pic>
            <p:nvPicPr>
              <p:cNvPr id="36" name="Picture 35">
                <a:extLst>
                  <a:ext uri="{FF2B5EF4-FFF2-40B4-BE49-F238E27FC236}">
                    <a16:creationId xmlns:a16="http://schemas.microsoft.com/office/drawing/2014/main" id="{3B436C1C-CCC1-4DC3-B774-6450A511AB5C}"/>
                  </a:ext>
                </a:extLst>
              </p:cNvPr>
              <p:cNvPicPr>
                <a:picLocks noChangeAspect="1"/>
              </p:cNvPicPr>
              <p:nvPr/>
            </p:nvPicPr>
            <p:blipFill>
              <a:blip r:embed="rId6"/>
              <a:stretch>
                <a:fillRect/>
              </a:stretch>
            </p:blipFill>
            <p:spPr>
              <a:xfrm>
                <a:off x="5894746" y="4387629"/>
                <a:ext cx="5901678" cy="1008000"/>
              </a:xfrm>
              <a:prstGeom prst="rect">
                <a:avLst/>
              </a:prstGeom>
            </p:spPr>
          </p:pic>
          <p:sp>
            <p:nvSpPr>
              <p:cNvPr id="45" name="TextBox 44">
                <a:extLst>
                  <a:ext uri="{FF2B5EF4-FFF2-40B4-BE49-F238E27FC236}">
                    <a16:creationId xmlns:a16="http://schemas.microsoft.com/office/drawing/2014/main" id="{0E1113D0-E5B5-4582-88B8-4E68C4BD1B6B}"/>
                  </a:ext>
                </a:extLst>
              </p:cNvPr>
              <p:cNvSpPr txBox="1"/>
              <p:nvPr/>
            </p:nvSpPr>
            <p:spPr>
              <a:xfrm>
                <a:off x="6137219" y="470968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2021</a:t>
                </a:r>
                <a:endParaRPr lang="en-US" sz="3200" dirty="0"/>
              </a:p>
            </p:txBody>
          </p:sp>
        </p:grpSp>
        <p:grpSp>
          <p:nvGrpSpPr>
            <p:cNvPr id="51" name="Group 50">
              <a:extLst>
                <a:ext uri="{FF2B5EF4-FFF2-40B4-BE49-F238E27FC236}">
                  <a16:creationId xmlns:a16="http://schemas.microsoft.com/office/drawing/2014/main" id="{266706E6-DC31-4CDF-9E7C-F76F053C4158}"/>
                </a:ext>
              </a:extLst>
            </p:cNvPr>
            <p:cNvGrpSpPr/>
            <p:nvPr/>
          </p:nvGrpSpPr>
          <p:grpSpPr>
            <a:xfrm>
              <a:off x="5891069" y="2398044"/>
              <a:ext cx="6042936" cy="1008000"/>
              <a:chOff x="5783244" y="3143140"/>
              <a:chExt cx="6042936" cy="1008000"/>
            </a:xfrm>
          </p:grpSpPr>
          <p:pic>
            <p:nvPicPr>
              <p:cNvPr id="35" name="Picture 34">
                <a:extLst>
                  <a:ext uri="{FF2B5EF4-FFF2-40B4-BE49-F238E27FC236}">
                    <a16:creationId xmlns:a16="http://schemas.microsoft.com/office/drawing/2014/main" id="{9FB962D3-6680-419F-86F9-A5747EE9419B}"/>
                  </a:ext>
                </a:extLst>
              </p:cNvPr>
              <p:cNvPicPr>
                <a:picLocks noChangeAspect="1"/>
              </p:cNvPicPr>
              <p:nvPr/>
            </p:nvPicPr>
            <p:blipFill rotWithShape="1">
              <a:blip r:embed="rId7"/>
              <a:srcRect r="2089"/>
              <a:stretch/>
            </p:blipFill>
            <p:spPr>
              <a:xfrm>
                <a:off x="5783244" y="3143140"/>
                <a:ext cx="6042936" cy="1008000"/>
              </a:xfrm>
              <a:prstGeom prst="rect">
                <a:avLst/>
              </a:prstGeom>
            </p:spPr>
          </p:pic>
          <p:sp>
            <p:nvSpPr>
              <p:cNvPr id="46" name="TextBox 45">
                <a:extLst>
                  <a:ext uri="{FF2B5EF4-FFF2-40B4-BE49-F238E27FC236}">
                    <a16:creationId xmlns:a16="http://schemas.microsoft.com/office/drawing/2014/main" id="{141AA47D-53BA-4186-9071-6B590F81DF48}"/>
                  </a:ext>
                </a:extLst>
              </p:cNvPr>
              <p:cNvSpPr txBox="1"/>
              <p:nvPr/>
            </p:nvSpPr>
            <p:spPr>
              <a:xfrm>
                <a:off x="6110497" y="3492783"/>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2022</a:t>
                </a:r>
                <a:endParaRPr lang="en-US" sz="3200" dirty="0"/>
              </a:p>
            </p:txBody>
          </p:sp>
        </p:grpSp>
        <p:grpSp>
          <p:nvGrpSpPr>
            <p:cNvPr id="50" name="Group 49">
              <a:extLst>
                <a:ext uri="{FF2B5EF4-FFF2-40B4-BE49-F238E27FC236}">
                  <a16:creationId xmlns:a16="http://schemas.microsoft.com/office/drawing/2014/main" id="{7C6B0121-7BC1-4F77-B172-6F4F39130C84}"/>
                </a:ext>
              </a:extLst>
            </p:cNvPr>
            <p:cNvGrpSpPr/>
            <p:nvPr/>
          </p:nvGrpSpPr>
          <p:grpSpPr>
            <a:xfrm>
              <a:off x="5874137" y="1634055"/>
              <a:ext cx="6042936" cy="1008000"/>
              <a:chOff x="5788210" y="1898652"/>
              <a:chExt cx="6042936" cy="1008000"/>
            </a:xfrm>
          </p:grpSpPr>
          <p:pic>
            <p:nvPicPr>
              <p:cNvPr id="38" name="Picture 37">
                <a:extLst>
                  <a:ext uri="{FF2B5EF4-FFF2-40B4-BE49-F238E27FC236}">
                    <a16:creationId xmlns:a16="http://schemas.microsoft.com/office/drawing/2014/main" id="{41110F4E-175C-4239-ADB9-B09765A2BEB8}"/>
                  </a:ext>
                </a:extLst>
              </p:cNvPr>
              <p:cNvPicPr>
                <a:picLocks noChangeAspect="1"/>
              </p:cNvPicPr>
              <p:nvPr/>
            </p:nvPicPr>
            <p:blipFill rotWithShape="1">
              <a:blip r:embed="rId8"/>
              <a:srcRect r="2011"/>
              <a:stretch/>
            </p:blipFill>
            <p:spPr>
              <a:xfrm>
                <a:off x="5788210" y="1898652"/>
                <a:ext cx="6042936" cy="1008000"/>
              </a:xfrm>
              <a:prstGeom prst="rect">
                <a:avLst/>
              </a:prstGeom>
            </p:spPr>
          </p:pic>
          <p:sp>
            <p:nvSpPr>
              <p:cNvPr id="47" name="TextBox 46">
                <a:extLst>
                  <a:ext uri="{FF2B5EF4-FFF2-40B4-BE49-F238E27FC236}">
                    <a16:creationId xmlns:a16="http://schemas.microsoft.com/office/drawing/2014/main" id="{9F8B1FAE-0BC7-42E0-9CD9-5D70C2A6BEDE}"/>
                  </a:ext>
                </a:extLst>
              </p:cNvPr>
              <p:cNvSpPr txBox="1"/>
              <p:nvPr/>
            </p:nvSpPr>
            <p:spPr>
              <a:xfrm>
                <a:off x="6149328" y="225470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2023</a:t>
                </a:r>
                <a:endParaRPr lang="en-US" sz="3200" dirty="0"/>
              </a:p>
            </p:txBody>
          </p:sp>
        </p:grpSp>
        <p:grpSp>
          <p:nvGrpSpPr>
            <p:cNvPr id="49" name="Group 48">
              <a:extLst>
                <a:ext uri="{FF2B5EF4-FFF2-40B4-BE49-F238E27FC236}">
                  <a16:creationId xmlns:a16="http://schemas.microsoft.com/office/drawing/2014/main" id="{2BCDAE76-7DC2-4E91-966B-A08C14E671D9}"/>
                </a:ext>
              </a:extLst>
            </p:cNvPr>
            <p:cNvGrpSpPr/>
            <p:nvPr/>
          </p:nvGrpSpPr>
          <p:grpSpPr>
            <a:xfrm>
              <a:off x="5874137" y="810585"/>
              <a:ext cx="5939256" cy="1008000"/>
              <a:chOff x="5891890" y="541446"/>
              <a:chExt cx="5939256" cy="1008000"/>
            </a:xfrm>
          </p:grpSpPr>
          <p:pic>
            <p:nvPicPr>
              <p:cNvPr id="34" name="Picture 33">
                <a:extLst>
                  <a:ext uri="{FF2B5EF4-FFF2-40B4-BE49-F238E27FC236}">
                    <a16:creationId xmlns:a16="http://schemas.microsoft.com/office/drawing/2014/main" id="{4F749658-C15D-4846-8FC3-1A16D30D3B4C}"/>
                  </a:ext>
                </a:extLst>
              </p:cNvPr>
              <p:cNvPicPr>
                <a:picLocks noChangeAspect="1"/>
              </p:cNvPicPr>
              <p:nvPr/>
            </p:nvPicPr>
            <p:blipFill rotWithShape="1">
              <a:blip r:embed="rId9"/>
              <a:srcRect r="2156"/>
              <a:stretch/>
            </p:blipFill>
            <p:spPr>
              <a:xfrm>
                <a:off x="5891890" y="541446"/>
                <a:ext cx="5939256" cy="1008000"/>
              </a:xfrm>
              <a:prstGeom prst="rect">
                <a:avLst/>
              </a:prstGeom>
            </p:spPr>
          </p:pic>
          <p:sp>
            <p:nvSpPr>
              <p:cNvPr id="48" name="TextBox 47">
                <a:extLst>
                  <a:ext uri="{FF2B5EF4-FFF2-40B4-BE49-F238E27FC236}">
                    <a16:creationId xmlns:a16="http://schemas.microsoft.com/office/drawing/2014/main" id="{EBFF8BF8-91DF-430D-9813-B6DC52B7AD87}"/>
                  </a:ext>
                </a:extLst>
              </p:cNvPr>
              <p:cNvSpPr txBox="1"/>
              <p:nvPr/>
            </p:nvSpPr>
            <p:spPr>
              <a:xfrm>
                <a:off x="6235036" y="840572"/>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2024</a:t>
                </a:r>
                <a:endParaRPr lang="en-US" sz="2800" dirty="0"/>
              </a:p>
            </p:txBody>
          </p:sp>
        </p:grpSp>
      </p:grpSp>
      <p:pic>
        <p:nvPicPr>
          <p:cNvPr id="8" name="Picture 7">
            <a:extLst>
              <a:ext uri="{FF2B5EF4-FFF2-40B4-BE49-F238E27FC236}">
                <a16:creationId xmlns:a16="http://schemas.microsoft.com/office/drawing/2014/main" id="{38B928D2-B463-8E0F-6B2C-92E0526DE9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85785" y="117306"/>
            <a:ext cx="556212" cy="556212"/>
          </a:xfrm>
          <a:prstGeom prst="rect">
            <a:avLst/>
          </a:prstGeom>
        </p:spPr>
      </p:pic>
      <p:grpSp>
        <p:nvGrpSpPr>
          <p:cNvPr id="28" name="Group 27">
            <a:extLst>
              <a:ext uri="{FF2B5EF4-FFF2-40B4-BE49-F238E27FC236}">
                <a16:creationId xmlns:a16="http://schemas.microsoft.com/office/drawing/2014/main" id="{10FCD957-C221-EC92-189A-1DB50F03022F}"/>
              </a:ext>
            </a:extLst>
          </p:cNvPr>
          <p:cNvGrpSpPr/>
          <p:nvPr/>
        </p:nvGrpSpPr>
        <p:grpSpPr>
          <a:xfrm>
            <a:off x="116417" y="640361"/>
            <a:ext cx="5872049" cy="5737382"/>
            <a:chOff x="14002" y="568811"/>
            <a:chExt cx="5872049" cy="5737382"/>
          </a:xfrm>
        </p:grpSpPr>
        <p:pic>
          <p:nvPicPr>
            <p:cNvPr id="18" name="Picture 17">
              <a:extLst>
                <a:ext uri="{FF2B5EF4-FFF2-40B4-BE49-F238E27FC236}">
                  <a16:creationId xmlns:a16="http://schemas.microsoft.com/office/drawing/2014/main" id="{08252BD1-3236-91CE-2ADC-B13A0A292A2F}"/>
                </a:ext>
              </a:extLst>
            </p:cNvPr>
            <p:cNvPicPr>
              <a:picLocks noChangeAspect="1"/>
            </p:cNvPicPr>
            <p:nvPr/>
          </p:nvPicPr>
          <p:blipFill>
            <a:blip r:embed="rId11"/>
            <a:stretch>
              <a:fillRect/>
            </a:stretch>
          </p:blipFill>
          <p:spPr>
            <a:xfrm>
              <a:off x="18051" y="568811"/>
              <a:ext cx="5868000" cy="1932146"/>
            </a:xfrm>
            <a:prstGeom prst="rect">
              <a:avLst/>
            </a:prstGeom>
          </p:spPr>
        </p:pic>
        <p:pic>
          <p:nvPicPr>
            <p:cNvPr id="6" name="Picture 5">
              <a:extLst>
                <a:ext uri="{FF2B5EF4-FFF2-40B4-BE49-F238E27FC236}">
                  <a16:creationId xmlns:a16="http://schemas.microsoft.com/office/drawing/2014/main" id="{0E1C5289-F90C-F2C7-4DF0-FA06D2A54A54}"/>
                </a:ext>
              </a:extLst>
            </p:cNvPr>
            <p:cNvPicPr>
              <a:picLocks noChangeAspect="1"/>
            </p:cNvPicPr>
            <p:nvPr/>
          </p:nvPicPr>
          <p:blipFill>
            <a:blip r:embed="rId12"/>
            <a:srcRect b="15643"/>
            <a:stretch/>
          </p:blipFill>
          <p:spPr>
            <a:xfrm>
              <a:off x="14002" y="2454539"/>
              <a:ext cx="5868000" cy="3851654"/>
            </a:xfrm>
            <a:prstGeom prst="rect">
              <a:avLst/>
            </a:prstGeom>
          </p:spPr>
        </p:pic>
        <p:pic>
          <p:nvPicPr>
            <p:cNvPr id="26" name="Graphic 25">
              <a:extLst>
                <a:ext uri="{FF2B5EF4-FFF2-40B4-BE49-F238E27FC236}">
                  <a16:creationId xmlns:a16="http://schemas.microsoft.com/office/drawing/2014/main" id="{394DB0E8-AFE9-A110-F76C-9FA9AF805F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11852" y="652058"/>
              <a:ext cx="1663324" cy="573078"/>
            </a:xfrm>
            <a:prstGeom prst="rect">
              <a:avLst/>
            </a:prstGeom>
          </p:spPr>
        </p:pic>
      </p:grpSp>
      <p:cxnSp>
        <p:nvCxnSpPr>
          <p:cNvPr id="30" name="Straight Connector 29">
            <a:extLst>
              <a:ext uri="{FF2B5EF4-FFF2-40B4-BE49-F238E27FC236}">
                <a16:creationId xmlns:a16="http://schemas.microsoft.com/office/drawing/2014/main" id="{BA7E2F62-4EAA-6EF8-224B-4FC350C04357}"/>
              </a:ext>
            </a:extLst>
          </p:cNvPr>
          <p:cNvCxnSpPr>
            <a:cxnSpLocks/>
          </p:cNvCxnSpPr>
          <p:nvPr/>
        </p:nvCxnSpPr>
        <p:spPr>
          <a:xfrm>
            <a:off x="6079667" y="0"/>
            <a:ext cx="0" cy="6858000"/>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90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EB1E8-B9B1-EE9C-1814-E341C01F4FB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AA00F78-4274-CD47-1210-6BB261C447BC}"/>
              </a:ext>
            </a:extLst>
          </p:cNvPr>
          <p:cNvPicPr>
            <a:picLocks noChangeAspect="1"/>
          </p:cNvPicPr>
          <p:nvPr/>
        </p:nvPicPr>
        <p:blipFill>
          <a:blip r:embed="rId3"/>
          <a:stretch>
            <a:fillRect/>
          </a:stretch>
        </p:blipFill>
        <p:spPr>
          <a:xfrm>
            <a:off x="138546" y="739983"/>
            <a:ext cx="7218218" cy="6076732"/>
          </a:xfrm>
          <a:prstGeom prst="rect">
            <a:avLst/>
          </a:prstGeom>
        </p:spPr>
      </p:pic>
      <p:sp>
        <p:nvSpPr>
          <p:cNvPr id="3" name="Title 1">
            <a:extLst>
              <a:ext uri="{FF2B5EF4-FFF2-40B4-BE49-F238E27FC236}">
                <a16:creationId xmlns:a16="http://schemas.microsoft.com/office/drawing/2014/main" id="{975E25D3-89EB-4CD4-8735-AFEC0E414CDD}"/>
              </a:ext>
            </a:extLst>
          </p:cNvPr>
          <p:cNvSpPr>
            <a:spLocks noGrp="1"/>
          </p:cNvSpPr>
          <p:nvPr>
            <p:ph type="title"/>
          </p:nvPr>
        </p:nvSpPr>
        <p:spPr>
          <a:xfrm>
            <a:off x="0" y="55418"/>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Faking AI</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177828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BBD67-E744-5A1C-FBCC-092310C1DD8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0BCC289-6289-310A-B0A8-FFB2600C9E06}"/>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Live Coding: </a:t>
            </a:r>
            <a:r>
              <a:rPr lang="en-US" sz="4400" b="1" dirty="0">
                <a:latin typeface="Euclid Circular B" panose="020B0504000000000000" pitchFamily="34" charset="0"/>
                <a:ea typeface="Euclid Circular B" panose="020B0504000000000000" pitchFamily="34" charset="0"/>
              </a:rPr>
              <a:t>Photo Picker</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
        <p:nvSpPr>
          <p:cNvPr id="8" name="TextBox 7">
            <a:extLst>
              <a:ext uri="{FF2B5EF4-FFF2-40B4-BE49-F238E27FC236}">
                <a16:creationId xmlns:a16="http://schemas.microsoft.com/office/drawing/2014/main" id="{258030FC-E1D1-9B8B-A2AB-44EF9DC5B63F}"/>
              </a:ext>
            </a:extLst>
          </p:cNvPr>
          <p:cNvSpPr txBox="1"/>
          <p:nvPr/>
        </p:nvSpPr>
        <p:spPr>
          <a:xfrm>
            <a:off x="666750" y="1063372"/>
            <a:ext cx="10858500" cy="5262979"/>
          </a:xfrm>
          <a:prstGeom prst="rect">
            <a:avLst/>
          </a:prstGeom>
          <a:noFill/>
        </p:spPr>
        <p:txBody>
          <a:bodyPr wrap="square">
            <a:spAutoFit/>
          </a:bodyPr>
          <a:lstStyle/>
          <a:p>
            <a:r>
              <a:rPr lang="en-US" sz="2800" b="1" dirty="0">
                <a:latin typeface="Euclid Circular B" panose="020B0504000000000000"/>
              </a:rPr>
              <a:t>Goal</a:t>
            </a:r>
            <a:r>
              <a:rPr lang="en-US" sz="2800" dirty="0">
                <a:latin typeface="Euclid Circular B" panose="020B0504000000000000"/>
              </a:rPr>
              <a:t>: </a:t>
            </a:r>
          </a:p>
          <a:p>
            <a:r>
              <a:rPr lang="en-US" sz="2800" dirty="0">
                <a:latin typeface="Euclid Circular B" panose="020B0504000000000000"/>
              </a:rPr>
              <a:t>Build a .NET 9 app with AI. The app decides the best photo for Instagram.</a:t>
            </a:r>
          </a:p>
          <a:p>
            <a:endParaRPr lang="en-US" sz="2800" b="1" dirty="0">
              <a:latin typeface="Euclid Circular B" panose="020B0504000000000000"/>
            </a:endParaRPr>
          </a:p>
          <a:p>
            <a:r>
              <a:rPr lang="en-US" sz="2800" b="1" dirty="0">
                <a:latin typeface="Euclid Circular B" panose="020B0504000000000000"/>
              </a:rPr>
              <a:t>Steps:</a:t>
            </a:r>
          </a:p>
          <a:p>
            <a:pPr marL="514350" indent="-514350">
              <a:buFont typeface="+mj-lt"/>
              <a:buAutoNum type="arabicPeriod"/>
            </a:pPr>
            <a:r>
              <a:rPr lang="en-US" sz="2800" dirty="0">
                <a:latin typeface="Euclid Circular B" panose="020B0504000000000000"/>
              </a:rPr>
              <a:t>Create a .NET console project</a:t>
            </a:r>
          </a:p>
          <a:p>
            <a:pPr marL="514350" indent="-514350">
              <a:buFont typeface="+mj-lt"/>
              <a:buAutoNum type="arabicPeriod"/>
            </a:pPr>
            <a:r>
              <a:rPr lang="en-US" sz="2800" dirty="0">
                <a:latin typeface="Euclid Circular B" panose="020B0504000000000000"/>
              </a:rPr>
              <a:t>Add .NET packages for AI</a:t>
            </a:r>
          </a:p>
          <a:p>
            <a:pPr marL="514350" indent="-514350">
              <a:buFont typeface="+mj-lt"/>
              <a:buAutoNum type="arabicPeriod"/>
            </a:pPr>
            <a:r>
              <a:rPr lang="en-US" sz="2800" dirty="0">
                <a:latin typeface="Euclid Circular B" panose="020B0504000000000000"/>
              </a:rPr>
              <a:t>Configure for OpenAI </a:t>
            </a:r>
          </a:p>
          <a:p>
            <a:pPr marL="514350" indent="-514350">
              <a:buFont typeface="+mj-lt"/>
              <a:buAutoNum type="arabicPeriod"/>
            </a:pPr>
            <a:r>
              <a:rPr lang="en-US" sz="2800" dirty="0">
                <a:latin typeface="Euclid Circular B" panose="020B0504000000000000"/>
              </a:rPr>
              <a:t>Find a good prompt</a:t>
            </a:r>
          </a:p>
          <a:p>
            <a:pPr marL="514350" indent="-514350">
              <a:buFont typeface="+mj-lt"/>
              <a:buAutoNum type="arabicPeriod"/>
            </a:pPr>
            <a:r>
              <a:rPr lang="en-US" sz="2800" dirty="0">
                <a:latin typeface="Euclid Circular B" panose="020B0504000000000000"/>
              </a:rPr>
              <a:t>Give a folder with images</a:t>
            </a:r>
          </a:p>
          <a:p>
            <a:pPr marL="514350" indent="-514350">
              <a:buFont typeface="+mj-lt"/>
              <a:buAutoNum type="arabicPeriod"/>
            </a:pPr>
            <a:r>
              <a:rPr lang="en-US" sz="2800" dirty="0">
                <a:latin typeface="Euclid Circular B" panose="020B0504000000000000"/>
              </a:rPr>
              <a:t>Ask AI to rate our photos </a:t>
            </a:r>
          </a:p>
          <a:p>
            <a:pPr marL="514350" indent="-514350">
              <a:buFont typeface="+mj-lt"/>
              <a:buAutoNum type="arabicPeriod"/>
            </a:pPr>
            <a:r>
              <a:rPr lang="en-US" sz="2800" dirty="0">
                <a:latin typeface="Euclid Circular B" panose="020B0504000000000000"/>
              </a:rPr>
              <a:t>Display the winner</a:t>
            </a:r>
          </a:p>
          <a:p>
            <a:pPr marL="514350" indent="-514350">
              <a:buFont typeface="+mj-lt"/>
              <a:buAutoNum type="arabicPeriod"/>
            </a:pPr>
            <a:r>
              <a:rPr lang="en-US" sz="2800" dirty="0">
                <a:latin typeface="Euclid Circular B" panose="020B0504000000000000"/>
              </a:rPr>
              <a:t>And switch to a local –offline– AI model</a:t>
            </a:r>
          </a:p>
        </p:txBody>
      </p:sp>
    </p:spTree>
    <p:extLst>
      <p:ext uri="{BB962C8B-B14F-4D97-AF65-F5344CB8AC3E}">
        <p14:creationId xmlns:p14="http://schemas.microsoft.com/office/powerpoint/2010/main" val="1936240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A42AF-B7DE-C213-3349-956FD7776D3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AD7A24A-EAB0-FE5F-357C-790CA0F8716E}"/>
              </a:ext>
            </a:extLst>
          </p:cNvPr>
          <p:cNvPicPr>
            <a:picLocks noChangeAspect="1"/>
          </p:cNvPicPr>
          <p:nvPr/>
        </p:nvPicPr>
        <p:blipFill>
          <a:blip r:embed="rId3"/>
          <a:stretch>
            <a:fillRect/>
          </a:stretch>
        </p:blipFill>
        <p:spPr>
          <a:xfrm>
            <a:off x="397936" y="1186722"/>
            <a:ext cx="10153650" cy="1724025"/>
          </a:xfrm>
          <a:prstGeom prst="rect">
            <a:avLst/>
          </a:prstGeom>
        </p:spPr>
      </p:pic>
      <p:pic>
        <p:nvPicPr>
          <p:cNvPr id="3" name="Picture 2">
            <a:extLst>
              <a:ext uri="{FF2B5EF4-FFF2-40B4-BE49-F238E27FC236}">
                <a16:creationId xmlns:a16="http://schemas.microsoft.com/office/drawing/2014/main" id="{040E4CAC-2A74-D393-A52D-988190EC72B1}"/>
              </a:ext>
            </a:extLst>
          </p:cNvPr>
          <p:cNvPicPr>
            <a:picLocks noChangeAspect="1"/>
          </p:cNvPicPr>
          <p:nvPr/>
        </p:nvPicPr>
        <p:blipFill>
          <a:blip r:embed="rId4"/>
          <a:stretch>
            <a:fillRect/>
          </a:stretch>
        </p:blipFill>
        <p:spPr>
          <a:xfrm>
            <a:off x="397936" y="3492854"/>
            <a:ext cx="10123264" cy="2178424"/>
          </a:xfrm>
          <a:prstGeom prst="rect">
            <a:avLst/>
          </a:prstGeom>
        </p:spPr>
      </p:pic>
      <p:sp>
        <p:nvSpPr>
          <p:cNvPr id="4" name="Title 1">
            <a:extLst>
              <a:ext uri="{FF2B5EF4-FFF2-40B4-BE49-F238E27FC236}">
                <a16:creationId xmlns:a16="http://schemas.microsoft.com/office/drawing/2014/main" id="{C6DF94B6-8391-5E89-E647-6619EEDB2E6D}"/>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Download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1813113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62148-AE72-A0E3-8B4A-847FCD8BF92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467EE26-1156-643A-092C-E60B3712FD02}"/>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Run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5" name="Picture 4">
            <a:extLst>
              <a:ext uri="{FF2B5EF4-FFF2-40B4-BE49-F238E27FC236}">
                <a16:creationId xmlns:a16="http://schemas.microsoft.com/office/drawing/2014/main" id="{EBD75FFB-1B9E-EBBB-95DB-78678671E09D}"/>
              </a:ext>
            </a:extLst>
          </p:cNvPr>
          <p:cNvPicPr>
            <a:picLocks noChangeAspect="1"/>
          </p:cNvPicPr>
          <p:nvPr/>
        </p:nvPicPr>
        <p:blipFill>
          <a:blip r:embed="rId3"/>
          <a:stretch>
            <a:fillRect/>
          </a:stretch>
        </p:blipFill>
        <p:spPr>
          <a:xfrm>
            <a:off x="551323" y="1292937"/>
            <a:ext cx="11036332" cy="4973610"/>
          </a:xfrm>
          <a:prstGeom prst="rect">
            <a:avLst/>
          </a:prstGeom>
        </p:spPr>
      </p:pic>
    </p:spTree>
    <p:extLst>
      <p:ext uri="{BB962C8B-B14F-4D97-AF65-F5344CB8AC3E}">
        <p14:creationId xmlns:p14="http://schemas.microsoft.com/office/powerpoint/2010/main" val="4174893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9E24B-B982-21EE-04FD-5B443F52964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28392AB-1590-0775-8F1C-9A1126D7C0D5}"/>
              </a:ext>
            </a:extLst>
          </p:cNvPr>
          <p:cNvSpPr>
            <a:spLocks noGrp="1"/>
          </p:cNvSpPr>
          <p:nvPr>
            <p:ph type="title"/>
          </p:nvPr>
        </p:nvSpPr>
        <p:spPr>
          <a:xfrm>
            <a:off x="397936" y="378807"/>
            <a:ext cx="10515600" cy="684565"/>
          </a:xfrm>
        </p:spPr>
        <p:txBody>
          <a:bodyPr>
            <a:normAutofit fontScale="90000"/>
          </a:bodyPr>
          <a:lstStyle/>
          <a:p>
            <a:r>
              <a:rPr lang="en-US" b="1" dirty="0">
                <a:solidFill>
                  <a:srgbClr val="292D33"/>
                </a:solidFill>
                <a:latin typeface="Euclid Circular B" panose="020B0504000000000000" pitchFamily="34" charset="0"/>
                <a:ea typeface="Euclid Circular B" panose="020B0504000000000000" pitchFamily="34" charset="0"/>
              </a:rPr>
              <a:t>Reliable?</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3" name="Picture 2">
            <a:extLst>
              <a:ext uri="{FF2B5EF4-FFF2-40B4-BE49-F238E27FC236}">
                <a16:creationId xmlns:a16="http://schemas.microsoft.com/office/drawing/2014/main" id="{F651DAAC-8680-8C10-9148-46C2FB1BF1D4}"/>
              </a:ext>
            </a:extLst>
          </p:cNvPr>
          <p:cNvPicPr>
            <a:picLocks noChangeAspect="1"/>
          </p:cNvPicPr>
          <p:nvPr/>
        </p:nvPicPr>
        <p:blipFill>
          <a:blip r:embed="rId3"/>
          <a:stretch>
            <a:fillRect/>
          </a:stretch>
        </p:blipFill>
        <p:spPr>
          <a:xfrm>
            <a:off x="397936" y="1823873"/>
            <a:ext cx="11496050" cy="3899010"/>
          </a:xfrm>
          <a:prstGeom prst="rect">
            <a:avLst/>
          </a:prstGeom>
        </p:spPr>
      </p:pic>
      <p:sp>
        <p:nvSpPr>
          <p:cNvPr id="6" name="Oval 5">
            <a:extLst>
              <a:ext uri="{FF2B5EF4-FFF2-40B4-BE49-F238E27FC236}">
                <a16:creationId xmlns:a16="http://schemas.microsoft.com/office/drawing/2014/main" id="{63B33A8A-E7E4-AF69-1EED-56CF397CD232}"/>
              </a:ext>
            </a:extLst>
          </p:cNvPr>
          <p:cNvSpPr/>
          <p:nvPr/>
        </p:nvSpPr>
        <p:spPr>
          <a:xfrm>
            <a:off x="3595419" y="4394388"/>
            <a:ext cx="4681478" cy="145461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781581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608454" y="1134276"/>
            <a:ext cx="6724947" cy="859171"/>
          </a:xfrm>
        </p:spPr>
        <p:txBody>
          <a:bodyPr>
            <a:normAutofit/>
          </a:bodyPr>
          <a:lstStyle/>
          <a:p>
            <a:r>
              <a:rPr lang="en-US" b="1" noProof="0" dirty="0">
                <a:solidFill>
                  <a:schemeClr val="bg1">
                    <a:lumMod val="65000"/>
                  </a:schemeClr>
                </a:solidFill>
                <a:latin typeface="Euclid Circular B" panose="020B0504000000000000" pitchFamily="34" charset="0"/>
                <a:ea typeface="Euclid Circular B" panose="020B0504000000000000" pitchFamily="34" charset="0"/>
              </a:rPr>
              <a:t>Alper E</a:t>
            </a:r>
            <a:r>
              <a:rPr lang="en-US" b="1" dirty="0">
                <a:solidFill>
                  <a:schemeClr val="bg1">
                    <a:lumMod val="65000"/>
                  </a:schemeClr>
                </a:solidFill>
                <a:latin typeface="Euclid Circular B" panose="020B0504000000000000" pitchFamily="34" charset="0"/>
                <a:ea typeface="Euclid Circular B" panose="020B0504000000000000" pitchFamily="34" charset="0"/>
              </a:rPr>
              <a:t>BİÇOĞLU</a:t>
            </a:r>
            <a:endParaRPr lang="en-US" b="1" noProof="0" dirty="0">
              <a:solidFill>
                <a:schemeClr val="bg1">
                  <a:lumMod val="65000"/>
                </a:schemeClr>
              </a:solidFill>
              <a:latin typeface="Euclid Circular B" panose="020B0504000000000000" pitchFamily="34" charset="0"/>
              <a:ea typeface="Euclid Circular B" panose="020B0504000000000000" pitchFamily="34" charset="0"/>
            </a:endParaRPr>
          </a:p>
        </p:txBody>
      </p:sp>
      <p:grpSp>
        <p:nvGrpSpPr>
          <p:cNvPr id="7" name="Group 6">
            <a:extLst>
              <a:ext uri="{FF2B5EF4-FFF2-40B4-BE49-F238E27FC236}">
                <a16:creationId xmlns:a16="http://schemas.microsoft.com/office/drawing/2014/main" id="{7A69BCAD-C5A5-46C8-BDC6-CC420565D542}"/>
              </a:ext>
            </a:extLst>
          </p:cNvPr>
          <p:cNvGrpSpPr/>
          <p:nvPr/>
        </p:nvGrpSpPr>
        <p:grpSpPr>
          <a:xfrm>
            <a:off x="608454" y="3217210"/>
            <a:ext cx="6532687" cy="2093301"/>
            <a:chOff x="914956" y="1895258"/>
            <a:chExt cx="6086539" cy="2093301"/>
          </a:xfrm>
        </p:grpSpPr>
        <p:pic>
          <p:nvPicPr>
            <p:cNvPr id="8" name="Picture 7">
              <a:extLst>
                <a:ext uri="{FF2B5EF4-FFF2-40B4-BE49-F238E27FC236}">
                  <a16:creationId xmlns:a16="http://schemas.microsoft.com/office/drawing/2014/main" id="{D0AF95B2-1BBB-49D3-A13E-4D8142716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956" y="1895258"/>
              <a:ext cx="494580" cy="505504"/>
            </a:xfrm>
            <a:prstGeom prst="rect">
              <a:avLst/>
            </a:prstGeom>
          </p:spPr>
        </p:pic>
        <p:pic>
          <p:nvPicPr>
            <p:cNvPr id="10" name="Picture 9">
              <a:extLst>
                <a:ext uri="{FF2B5EF4-FFF2-40B4-BE49-F238E27FC236}">
                  <a16:creationId xmlns:a16="http://schemas.microsoft.com/office/drawing/2014/main" id="{0991DF49-CE2B-4781-B2EF-BE47D5932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956" y="2646474"/>
              <a:ext cx="540000" cy="540000"/>
            </a:xfrm>
            <a:prstGeom prst="rect">
              <a:avLst/>
            </a:prstGeom>
          </p:spPr>
        </p:pic>
        <p:pic>
          <p:nvPicPr>
            <p:cNvPr id="12" name="Graphic 11">
              <a:extLst>
                <a:ext uri="{FF2B5EF4-FFF2-40B4-BE49-F238E27FC236}">
                  <a16:creationId xmlns:a16="http://schemas.microsoft.com/office/drawing/2014/main" id="{2B5CCA68-2479-4648-B425-D36ADDD7D1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956" y="3432186"/>
              <a:ext cx="540000" cy="540000"/>
            </a:xfrm>
            <a:prstGeom prst="rect">
              <a:avLst/>
            </a:prstGeom>
          </p:spPr>
        </p:pic>
        <p:sp>
          <p:nvSpPr>
            <p:cNvPr id="14" name="Content Placeholder 2">
              <a:extLst>
                <a:ext uri="{FF2B5EF4-FFF2-40B4-BE49-F238E27FC236}">
                  <a16:creationId xmlns:a16="http://schemas.microsoft.com/office/drawing/2014/main" id="{BF74FE8A-CDA9-42A3-A4F5-7B3EF584EEBA}"/>
                </a:ext>
              </a:extLst>
            </p:cNvPr>
            <p:cNvSpPr txBox="1">
              <a:spLocks/>
            </p:cNvSpPr>
            <p:nvPr/>
          </p:nvSpPr>
          <p:spPr>
            <a:xfrm>
              <a:off x="1512000" y="1924332"/>
              <a:ext cx="5489495" cy="540000"/>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https://twitter.com/</a:t>
              </a:r>
              <a:r>
                <a:rPr lang="en-US" b="1" dirty="0">
                  <a:latin typeface="Euclid Circular B" panose="020B0504000000000000" pitchFamily="34" charset="0"/>
                  <a:ea typeface="Euclid Circular B" panose="020B0504000000000000" pitchFamily="34" charset="0"/>
                </a:rPr>
                <a:t>alperebicoglu</a:t>
              </a:r>
              <a:r>
                <a:rPr lang="en-US" dirty="0">
                  <a:latin typeface="Euclid Circular B" panose="020B0504000000000000" pitchFamily="34" charset="0"/>
                  <a:ea typeface="Euclid Circular B" panose="020B0504000000000000" pitchFamily="34" charset="0"/>
                </a:rPr>
                <a:t> </a:t>
              </a:r>
              <a:endParaRPr lang="en-US"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sp>
          <p:nvSpPr>
            <p:cNvPr id="15" name="Content Placeholder 2">
              <a:extLst>
                <a:ext uri="{FF2B5EF4-FFF2-40B4-BE49-F238E27FC236}">
                  <a16:creationId xmlns:a16="http://schemas.microsoft.com/office/drawing/2014/main" id="{925506AB-57DF-4F76-B8D5-78F55AD5A404}"/>
                </a:ext>
              </a:extLst>
            </p:cNvPr>
            <p:cNvSpPr txBox="1">
              <a:spLocks/>
            </p:cNvSpPr>
            <p:nvPr/>
          </p:nvSpPr>
          <p:spPr>
            <a:xfrm>
              <a:off x="1512000" y="3448559"/>
              <a:ext cx="5489495" cy="540000"/>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https://medium.com</a:t>
              </a:r>
              <a:r>
                <a:rPr lang="en-US" b="1" dirty="0">
                  <a:latin typeface="Euclid Circular B" panose="020B0504000000000000" pitchFamily="34" charset="0"/>
                  <a:ea typeface="Euclid Circular B" panose="020B0504000000000000" pitchFamily="34" charset="0"/>
                </a:rPr>
                <a:t>/@alperonline</a:t>
              </a:r>
            </a:p>
          </p:txBody>
        </p:sp>
        <p:sp>
          <p:nvSpPr>
            <p:cNvPr id="16" name="Content Placeholder 2">
              <a:extLst>
                <a:ext uri="{FF2B5EF4-FFF2-40B4-BE49-F238E27FC236}">
                  <a16:creationId xmlns:a16="http://schemas.microsoft.com/office/drawing/2014/main" id="{A45286BE-0897-42E1-8B75-D1CEFB43B1BD}"/>
                </a:ext>
              </a:extLst>
            </p:cNvPr>
            <p:cNvSpPr txBox="1">
              <a:spLocks/>
            </p:cNvSpPr>
            <p:nvPr/>
          </p:nvSpPr>
          <p:spPr>
            <a:xfrm>
              <a:off x="1512000" y="2694610"/>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https://github.com/</a:t>
              </a:r>
              <a:r>
                <a:rPr lang="en-US" b="1" dirty="0">
                  <a:latin typeface="Euclid Circular B" panose="020B0504000000000000" pitchFamily="34" charset="0"/>
                  <a:ea typeface="Euclid Circular B" panose="020B0504000000000000" pitchFamily="34" charset="0"/>
                </a:rPr>
                <a:t>ebicoglu</a:t>
              </a:r>
              <a:endParaRPr lang="en-US" b="1"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grpSp>
      <p:pic>
        <p:nvPicPr>
          <p:cNvPr id="5" name="Picture 4">
            <a:extLst>
              <a:ext uri="{FF2B5EF4-FFF2-40B4-BE49-F238E27FC236}">
                <a16:creationId xmlns:a16="http://schemas.microsoft.com/office/drawing/2014/main" id="{0223EC92-B140-3508-24D1-A178E6DD0B89}"/>
              </a:ext>
            </a:extLst>
          </p:cNvPr>
          <p:cNvPicPr>
            <a:picLocks noChangeAspect="1"/>
          </p:cNvPicPr>
          <p:nvPr/>
        </p:nvPicPr>
        <p:blipFill>
          <a:blip r:embed="rId8"/>
          <a:stretch>
            <a:fillRect/>
          </a:stretch>
        </p:blipFill>
        <p:spPr>
          <a:xfrm>
            <a:off x="8059296" y="2525549"/>
            <a:ext cx="3524250" cy="3476625"/>
          </a:xfrm>
          <a:prstGeom prst="rect">
            <a:avLst/>
          </a:prstGeom>
          <a:ln>
            <a:noFill/>
          </a:ln>
          <a:effectLst>
            <a:outerShdw blurRad="190500" algn="tl" rotWithShape="0">
              <a:srgbClr val="000000">
                <a:alpha val="70000"/>
              </a:srgbClr>
            </a:outerShdw>
          </a:effectLst>
        </p:spPr>
      </p:pic>
      <p:sp>
        <p:nvSpPr>
          <p:cNvPr id="11" name="Content Placeholder 2">
            <a:extLst>
              <a:ext uri="{FF2B5EF4-FFF2-40B4-BE49-F238E27FC236}">
                <a16:creationId xmlns:a16="http://schemas.microsoft.com/office/drawing/2014/main" id="{D62E12C9-4C6A-B9E2-1168-2CA90B344762}"/>
              </a:ext>
            </a:extLst>
          </p:cNvPr>
          <p:cNvSpPr txBox="1">
            <a:spLocks/>
          </p:cNvSpPr>
          <p:nvPr/>
        </p:nvSpPr>
        <p:spPr>
          <a:xfrm>
            <a:off x="8059296" y="654089"/>
            <a:ext cx="3524250" cy="174842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latin typeface="Euclid Circular B" panose="020B0504000000000000" pitchFamily="34" charset="0"/>
                <a:ea typeface="Euclid Circular B" panose="020B0504000000000000" pitchFamily="34" charset="0"/>
              </a:rPr>
              <a:t>Download</a:t>
            </a:r>
            <a:br>
              <a:rPr lang="en-US" sz="3200" b="1" dirty="0">
                <a:latin typeface="Euclid Circular B" panose="020B0504000000000000" pitchFamily="34" charset="0"/>
                <a:ea typeface="Euclid Circular B" panose="020B0504000000000000" pitchFamily="34" charset="0"/>
              </a:rPr>
            </a:br>
            <a:r>
              <a:rPr lang="en-US" sz="3200" b="1" dirty="0">
                <a:latin typeface="Euclid Circular B" panose="020B0504000000000000" pitchFamily="34" charset="0"/>
                <a:ea typeface="Euclid Circular B" panose="020B0504000000000000" pitchFamily="34" charset="0"/>
              </a:rPr>
              <a:t>Presentation </a:t>
            </a:r>
            <a:br>
              <a:rPr lang="en-US" sz="3200" b="1" dirty="0">
                <a:latin typeface="Euclid Circular B" panose="020B0504000000000000" pitchFamily="34" charset="0"/>
                <a:ea typeface="Euclid Circular B" panose="020B0504000000000000" pitchFamily="34" charset="0"/>
              </a:rPr>
            </a:br>
            <a:r>
              <a:rPr lang="en-US" sz="3200" b="1" dirty="0">
                <a:latin typeface="Euclid Circular B" panose="020B0504000000000000" pitchFamily="34" charset="0"/>
                <a:ea typeface="Euclid Circular B" panose="020B0504000000000000" pitchFamily="34" charset="0"/>
              </a:rPr>
              <a:t>Source-Code</a:t>
            </a:r>
            <a:endParaRPr lang="en-US" sz="3200" b="1"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77636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29025BB-AD1B-87F3-FA0C-189D04B127B4}"/>
              </a:ext>
            </a:extLst>
          </p:cNvPr>
          <p:cNvSpPr txBox="1">
            <a:spLocks/>
          </p:cNvSpPr>
          <p:nvPr/>
        </p:nvSpPr>
        <p:spPr>
          <a:xfrm>
            <a:off x="0" y="0"/>
            <a:ext cx="12072551" cy="67344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r-TR" sz="9800" dirty="0"/>
              <a:t>🙌</a:t>
            </a:r>
            <a:endParaRPr lang="en-US" sz="9800" dirty="0"/>
          </a:p>
          <a:p>
            <a:pPr algn="ctr"/>
            <a:endParaRPr lang="en-US" b="1" dirty="0">
              <a:solidFill>
                <a:srgbClr val="292D33"/>
              </a:solidFill>
              <a:latin typeface="Euclid Circular B" panose="020B0504000000000000" pitchFamily="34" charset="0"/>
            </a:endParaRPr>
          </a:p>
          <a:p>
            <a:pPr algn="ctr"/>
            <a:r>
              <a:rPr lang="en-US" sz="6200" b="1" dirty="0">
                <a:solidFill>
                  <a:srgbClr val="292D33"/>
                </a:solidFill>
                <a:latin typeface="Euclid Circular B" panose="020B0504000000000000" pitchFamily="34" charset="0"/>
              </a:rPr>
              <a:t>.NET Developers</a:t>
            </a:r>
            <a:r>
              <a:rPr lang="en-US" sz="6200" b="1" dirty="0">
                <a:solidFill>
                  <a:srgbClr val="292D33"/>
                </a:solidFill>
                <a:latin typeface="Euclid Circular B" panose="020B0504000000000000" pitchFamily="34" charset="0"/>
                <a:ea typeface="Euclid Circular B" panose="020B0504000000000000" pitchFamily="34" charset="0"/>
              </a:rPr>
              <a:t>?</a:t>
            </a:r>
          </a:p>
          <a:p>
            <a:pPr algn="ctr"/>
            <a:endParaRPr lang="en-US" b="1" dirty="0">
              <a:solidFill>
                <a:srgbClr val="292D33"/>
              </a:solidFill>
              <a:latin typeface="Euclid Circular B" panose="020B0504000000000000" pitchFamily="34" charset="0"/>
              <a:ea typeface="Euclid Circular B" panose="020B0504000000000000" pitchFamily="34" charset="0"/>
            </a:endParaRPr>
          </a:p>
          <a:p>
            <a:pPr algn="ctr"/>
            <a:r>
              <a:rPr lang="en-US" sz="6200" b="1" dirty="0">
                <a:solidFill>
                  <a:srgbClr val="292D33"/>
                </a:solidFill>
                <a:latin typeface="Euclid Circular B" panose="020B0504000000000000" pitchFamily="34" charset="0"/>
              </a:rPr>
              <a:t>Use AI in a real-world project?</a:t>
            </a:r>
            <a:endParaRPr lang="en-US" sz="6200" b="1" dirty="0">
              <a:solidFill>
                <a:srgbClr val="292D33"/>
              </a:solidFill>
              <a:latin typeface="Euclid Circular B" panose="020B0504000000000000" pitchFamily="34" charset="0"/>
              <a:ea typeface="Euclid Circular B" panose="020B0504000000000000" pitchFamily="34" charset="0"/>
            </a:endParaRPr>
          </a:p>
          <a:p>
            <a:pPr algn="ctr"/>
            <a:endParaRPr lang="en-US" b="1"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35672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B8DE9-38B3-F698-829C-0821DC35913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08F652-0C06-2C39-4991-A39AA1F2DED7}"/>
              </a:ext>
            </a:extLst>
          </p:cNvPr>
          <p:cNvPicPr>
            <a:picLocks noChangeAspect="1"/>
          </p:cNvPicPr>
          <p:nvPr/>
        </p:nvPicPr>
        <p:blipFill>
          <a:blip r:embed="rId3">
            <a:extLst>
              <a:ext uri="{28A0092B-C50C-407E-A947-70E740481C1C}">
                <a14:useLocalDpi xmlns:a14="http://schemas.microsoft.com/office/drawing/2010/main" val="0"/>
              </a:ext>
            </a:extLst>
          </a:blip>
          <a:srcRect l="17612"/>
          <a:stretch/>
        </p:blipFill>
        <p:spPr>
          <a:xfrm>
            <a:off x="0" y="0"/>
            <a:ext cx="423764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53FFE8BA-E145-2A17-267D-026F2BA51665}"/>
              </a:ext>
            </a:extLst>
          </p:cNvPr>
          <p:cNvPicPr>
            <a:picLocks noChangeAspect="1"/>
          </p:cNvPicPr>
          <p:nvPr/>
        </p:nvPicPr>
        <p:blipFill>
          <a:blip r:embed="rId4"/>
          <a:srcRect l="11567" r="14907" b="17724"/>
          <a:stretch/>
        </p:blipFill>
        <p:spPr>
          <a:xfrm>
            <a:off x="4237640" y="15766"/>
            <a:ext cx="8065597"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45961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469900"/>
            <a:ext cx="10515600" cy="1058863"/>
          </a:xfrm>
        </p:spPr>
        <p:txBody>
          <a:bodyPr/>
          <a:lstStyle/>
          <a:p>
            <a:r>
              <a:rPr lang="en-US" b="1" noProof="0" dirty="0">
                <a:latin typeface="Euclid Circular B" panose="020B0504000000000000" pitchFamily="34" charset="0"/>
                <a:ea typeface="Euclid Circular B" panose="020B0504000000000000" pitchFamily="34" charset="0"/>
              </a:rPr>
              <a:t>Agenda</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838200" y="2163646"/>
            <a:ext cx="10844048" cy="2530708"/>
          </a:xfrm>
        </p:spPr>
        <p:txBody>
          <a:bodyPr>
            <a:normAutofit/>
          </a:bodyPr>
          <a:lstStyle/>
          <a:p>
            <a:r>
              <a:rPr lang="en-US" sz="4800" dirty="0">
                <a:latin typeface="Euclid Circular B" panose="020B0504000000000000" pitchFamily="34" charset="0"/>
                <a:ea typeface="Euclid Circular B" panose="020B0504000000000000" pitchFamily="34" charset="0"/>
              </a:rPr>
              <a:t> The past, present and future of AI</a:t>
            </a:r>
          </a:p>
          <a:p>
            <a:r>
              <a:rPr lang="en-US" sz="4800" dirty="0">
                <a:latin typeface="Euclid Circular B" panose="020B0504000000000000" pitchFamily="34" charset="0"/>
                <a:ea typeface="Euclid Circular B" panose="020B0504000000000000" pitchFamily="34" charset="0"/>
              </a:rPr>
              <a:t> AI for .NET Developers</a:t>
            </a:r>
          </a:p>
          <a:p>
            <a:r>
              <a:rPr lang="en-US" sz="4800" dirty="0">
                <a:latin typeface="Euclid Circular B" panose="020B0504000000000000" pitchFamily="34" charset="0"/>
                <a:ea typeface="Euclid Circular B" panose="020B0504000000000000" pitchFamily="34" charset="0"/>
              </a:rPr>
              <a:t> Live Coding</a:t>
            </a:r>
          </a:p>
        </p:txBody>
      </p:sp>
    </p:spTree>
    <p:extLst>
      <p:ext uri="{BB962C8B-B14F-4D97-AF65-F5344CB8AC3E}">
        <p14:creationId xmlns:p14="http://schemas.microsoft.com/office/powerpoint/2010/main" val="721846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0FCE4-5B83-DF66-3B5F-BF138541F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B8590-93A4-21C4-A14F-642318792B41}"/>
              </a:ext>
            </a:extLst>
          </p:cNvPr>
          <p:cNvSpPr>
            <a:spLocks noGrp="1"/>
          </p:cNvSpPr>
          <p:nvPr>
            <p:ph type="title"/>
          </p:nvPr>
        </p:nvSpPr>
        <p:spPr>
          <a:xfrm>
            <a:off x="0" y="1952091"/>
            <a:ext cx="12192000" cy="2835666"/>
          </a:xfrm>
        </p:spPr>
        <p:txBody>
          <a:bodyPr>
            <a:normAutofit/>
          </a:bodyPr>
          <a:lstStyle/>
          <a:p>
            <a:pPr algn="ctr"/>
            <a:r>
              <a:rPr lang="en-US" sz="5400" dirty="0">
                <a:latin typeface="Euclid Circular B" panose="020B0504000000000000" pitchFamily="34" charset="0"/>
                <a:ea typeface="Euclid Circular B" panose="020B0504000000000000" pitchFamily="34" charset="0"/>
              </a:rPr>
              <a:t>The </a:t>
            </a:r>
            <a:r>
              <a:rPr lang="en-US" sz="5400" b="1" dirty="0">
                <a:latin typeface="Euclid Circular B" panose="020B0504000000000000" pitchFamily="34" charset="0"/>
                <a:ea typeface="Euclid Circular B" panose="020B0504000000000000" pitchFamily="34" charset="0"/>
              </a:rPr>
              <a:t>past</a:t>
            </a:r>
            <a:r>
              <a:rPr lang="en-US" sz="5400" dirty="0">
                <a:latin typeface="Euclid Circular B" panose="020B0504000000000000" pitchFamily="34" charset="0"/>
                <a:ea typeface="Euclid Circular B" panose="020B0504000000000000" pitchFamily="34" charset="0"/>
              </a:rPr>
              <a:t>, </a:t>
            </a:r>
            <a:r>
              <a:rPr lang="en-US" sz="5400" b="1" dirty="0">
                <a:latin typeface="Euclid Circular B" panose="020B0504000000000000" pitchFamily="34" charset="0"/>
                <a:ea typeface="Euclid Circular B" panose="020B0504000000000000" pitchFamily="34" charset="0"/>
              </a:rPr>
              <a:t>present</a:t>
            </a:r>
            <a:r>
              <a:rPr lang="en-US" sz="5400" dirty="0">
                <a:latin typeface="Euclid Circular B" panose="020B0504000000000000" pitchFamily="34" charset="0"/>
                <a:ea typeface="Euclid Circular B" panose="020B0504000000000000" pitchFamily="34" charset="0"/>
              </a:rPr>
              <a:t>, and </a:t>
            </a:r>
            <a:r>
              <a:rPr lang="en-US" sz="5400" b="1" dirty="0">
                <a:latin typeface="Euclid Circular B" panose="020B0504000000000000" pitchFamily="34" charset="0"/>
                <a:ea typeface="Euclid Circular B" panose="020B0504000000000000" pitchFamily="34" charset="0"/>
              </a:rPr>
              <a:t>future</a:t>
            </a:r>
            <a:r>
              <a:rPr lang="en-US" sz="5400" dirty="0">
                <a:latin typeface="Euclid Circular B" panose="020B0504000000000000" pitchFamily="34" charset="0"/>
                <a:ea typeface="Euclid Circular B" panose="020B0504000000000000" pitchFamily="34" charset="0"/>
              </a:rPr>
              <a:t> of </a:t>
            </a:r>
            <a:r>
              <a:rPr lang="en-US" sz="5400" b="1" dirty="0">
                <a:latin typeface="Euclid Circular B" panose="020B0504000000000000" pitchFamily="34" charset="0"/>
                <a:ea typeface="Euclid Circular B" panose="020B0504000000000000" pitchFamily="34" charset="0"/>
              </a:rPr>
              <a:t>AI</a:t>
            </a:r>
            <a:endParaRPr lang="en-US" sz="54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084639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F4D95-286B-BA33-5C99-8DAFE493B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D4FDC-2581-7565-EF42-E4EAF7E6E20E}"/>
              </a:ext>
            </a:extLst>
          </p:cNvPr>
          <p:cNvSpPr>
            <a:spLocks noGrp="1"/>
          </p:cNvSpPr>
          <p:nvPr>
            <p:ph type="title"/>
          </p:nvPr>
        </p:nvSpPr>
        <p:spPr>
          <a:xfrm>
            <a:off x="418484" y="276066"/>
            <a:ext cx="10515600" cy="684565"/>
          </a:xfrm>
        </p:spPr>
        <p:txBody>
          <a:bodyPr>
            <a:normAutofit fontScale="90000"/>
          </a:bodyPr>
          <a:lstStyle/>
          <a:p>
            <a:pPr marL="0" indent="0">
              <a:buNone/>
            </a:pPr>
            <a:r>
              <a:rPr lang="en-US" dirty="0">
                <a:latin typeface="Lexend"/>
              </a:rPr>
              <a:t>1956 — The Birth of </a:t>
            </a:r>
            <a:r>
              <a:rPr lang="en-US" b="1" dirty="0">
                <a:latin typeface="Lexend"/>
              </a:rPr>
              <a:t>Artificial Intelligence</a:t>
            </a:r>
            <a:endParaRPr lang="en-US" dirty="0">
              <a:latin typeface="Lexend"/>
            </a:endParaRPr>
          </a:p>
        </p:txBody>
      </p:sp>
      <p:grpSp>
        <p:nvGrpSpPr>
          <p:cNvPr id="6" name="Group 5">
            <a:extLst>
              <a:ext uri="{FF2B5EF4-FFF2-40B4-BE49-F238E27FC236}">
                <a16:creationId xmlns:a16="http://schemas.microsoft.com/office/drawing/2014/main" id="{CD999429-79BB-ADA6-B5B2-F9B040A65186}"/>
              </a:ext>
            </a:extLst>
          </p:cNvPr>
          <p:cNvGrpSpPr/>
          <p:nvPr/>
        </p:nvGrpSpPr>
        <p:grpSpPr>
          <a:xfrm>
            <a:off x="99319" y="1333072"/>
            <a:ext cx="8274121" cy="4654193"/>
            <a:chOff x="418484" y="1265370"/>
            <a:chExt cx="8274121" cy="4654193"/>
          </a:xfrm>
        </p:grpSpPr>
        <p:pic>
          <p:nvPicPr>
            <p:cNvPr id="4100" name="Picture 4">
              <a:extLst>
                <a:ext uri="{FF2B5EF4-FFF2-40B4-BE49-F238E27FC236}">
                  <a16:creationId xmlns:a16="http://schemas.microsoft.com/office/drawing/2014/main" id="{1D18A855-F879-AAAD-DA73-3ED8AAC30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84" y="1265370"/>
              <a:ext cx="8274121" cy="46541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C65BDB5-CF13-B3E2-F13F-5DA8B8D8A849}"/>
                </a:ext>
              </a:extLst>
            </p:cNvPr>
            <p:cNvSpPr txBox="1"/>
            <p:nvPr/>
          </p:nvSpPr>
          <p:spPr>
            <a:xfrm>
              <a:off x="511139" y="5407964"/>
              <a:ext cx="6097712" cy="369332"/>
            </a:xfrm>
            <a:prstGeom prst="rect">
              <a:avLst/>
            </a:prstGeom>
            <a:noFill/>
          </p:spPr>
          <p:txBody>
            <a:bodyPr wrap="square">
              <a:spAutoFit/>
            </a:bodyPr>
            <a:lstStyle/>
            <a:p>
              <a:r>
                <a:rPr lang="tr-TR" b="0" i="1" dirty="0">
                  <a:solidFill>
                    <a:schemeClr val="bg1"/>
                  </a:solidFill>
                  <a:effectLst/>
                  <a:latin typeface="72Brand"/>
                </a:rPr>
                <a:t>Alan Turing &amp; Turing Machin</a:t>
              </a:r>
              <a:r>
                <a:rPr lang="en-US" b="0" i="1" dirty="0">
                  <a:solidFill>
                    <a:schemeClr val="bg1"/>
                  </a:solidFill>
                  <a:effectLst/>
                  <a:latin typeface="72Brand"/>
                </a:rPr>
                <a:t>e</a:t>
              </a:r>
              <a:endParaRPr lang="tr-TR" dirty="0">
                <a:solidFill>
                  <a:schemeClr val="bg1"/>
                </a:solidFill>
              </a:endParaRPr>
            </a:p>
          </p:txBody>
        </p:sp>
      </p:grpSp>
      <p:pic>
        <p:nvPicPr>
          <p:cNvPr id="5122" name="Picture 2">
            <a:extLst>
              <a:ext uri="{FF2B5EF4-FFF2-40B4-BE49-F238E27FC236}">
                <a16:creationId xmlns:a16="http://schemas.microsoft.com/office/drawing/2014/main" id="{6EC6AF45-96E2-D82D-21F9-D8CF1BE43B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55" r="2116"/>
          <a:stretch/>
        </p:blipFill>
        <p:spPr bwMode="auto">
          <a:xfrm>
            <a:off x="8075486" y="1333072"/>
            <a:ext cx="3996647" cy="46831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749CF3-4C7D-BF4F-2B06-7709CA51D78C}"/>
              </a:ext>
            </a:extLst>
          </p:cNvPr>
          <p:cNvSpPr txBox="1"/>
          <p:nvPr/>
        </p:nvSpPr>
        <p:spPr>
          <a:xfrm>
            <a:off x="11060320" y="1404991"/>
            <a:ext cx="1525523" cy="369332"/>
          </a:xfrm>
          <a:prstGeom prst="rect">
            <a:avLst/>
          </a:prstGeom>
          <a:noFill/>
        </p:spPr>
        <p:txBody>
          <a:bodyPr wrap="square">
            <a:spAutoFit/>
          </a:bodyPr>
          <a:lstStyle/>
          <a:p>
            <a:r>
              <a:rPr lang="en-US" b="0" i="1" dirty="0">
                <a:effectLst/>
                <a:latin typeface="72Brand"/>
              </a:rPr>
              <a:t>Enigma</a:t>
            </a:r>
            <a:endParaRPr lang="tr-TR" dirty="0"/>
          </a:p>
        </p:txBody>
      </p:sp>
      <p:pic>
        <p:nvPicPr>
          <p:cNvPr id="4" name="Picture 3">
            <a:extLst>
              <a:ext uri="{FF2B5EF4-FFF2-40B4-BE49-F238E27FC236}">
                <a16:creationId xmlns:a16="http://schemas.microsoft.com/office/drawing/2014/main" id="{22D4E1CB-2893-44D1-9CCA-190E1307633F}"/>
              </a:ext>
            </a:extLst>
          </p:cNvPr>
          <p:cNvPicPr>
            <a:picLocks noChangeAspect="1"/>
          </p:cNvPicPr>
          <p:nvPr/>
        </p:nvPicPr>
        <p:blipFill>
          <a:blip r:embed="rId5"/>
          <a:stretch>
            <a:fillRect/>
          </a:stretch>
        </p:blipFill>
        <p:spPr>
          <a:xfrm>
            <a:off x="3711234" y="4525068"/>
            <a:ext cx="4364252" cy="2270528"/>
          </a:xfrm>
          <a:prstGeom prst="rect">
            <a:avLst/>
          </a:prstGeom>
        </p:spPr>
      </p:pic>
    </p:spTree>
    <p:extLst>
      <p:ext uri="{BB962C8B-B14F-4D97-AF65-F5344CB8AC3E}">
        <p14:creationId xmlns:p14="http://schemas.microsoft.com/office/powerpoint/2010/main" val="2565744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47F2D-B30A-F19E-4645-B7532365E19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063ABB7-7730-CB8A-3B1D-50260D9FCF34}"/>
              </a:ext>
            </a:extLst>
          </p:cNvPr>
          <p:cNvPicPr>
            <a:picLocks noChangeAspect="1"/>
          </p:cNvPicPr>
          <p:nvPr/>
        </p:nvPicPr>
        <p:blipFill>
          <a:blip r:embed="rId3"/>
          <a:srcRect r="7222"/>
          <a:stretch/>
        </p:blipFill>
        <p:spPr>
          <a:xfrm>
            <a:off x="-1" y="0"/>
            <a:ext cx="12192001" cy="6858000"/>
          </a:xfrm>
          <a:prstGeom prst="rect">
            <a:avLst/>
          </a:prstGeom>
        </p:spPr>
      </p:pic>
      <p:pic>
        <p:nvPicPr>
          <p:cNvPr id="3" name="Picture 2">
            <a:extLst>
              <a:ext uri="{FF2B5EF4-FFF2-40B4-BE49-F238E27FC236}">
                <a16:creationId xmlns:a16="http://schemas.microsoft.com/office/drawing/2014/main" id="{F7DC907A-DE75-4200-815E-FB479D3CEC9C}"/>
              </a:ext>
            </a:extLst>
          </p:cNvPr>
          <p:cNvPicPr>
            <a:picLocks noChangeAspect="1"/>
          </p:cNvPicPr>
          <p:nvPr/>
        </p:nvPicPr>
        <p:blipFill>
          <a:blip r:embed="rId4"/>
          <a:stretch>
            <a:fillRect/>
          </a:stretch>
        </p:blipFill>
        <p:spPr>
          <a:xfrm>
            <a:off x="10199767" y="4816931"/>
            <a:ext cx="1792727" cy="1800000"/>
          </a:xfrm>
          <a:prstGeom prst="rect">
            <a:avLst/>
          </a:prstGeom>
        </p:spPr>
      </p:pic>
    </p:spTree>
    <p:extLst>
      <p:ext uri="{BB962C8B-B14F-4D97-AF65-F5344CB8AC3E}">
        <p14:creationId xmlns:p14="http://schemas.microsoft.com/office/powerpoint/2010/main" val="1700464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25225</TotalTime>
  <Words>554</Words>
  <Application>Microsoft Office PowerPoint</Application>
  <PresentationFormat>Widescreen</PresentationFormat>
  <Paragraphs>126</Paragraphs>
  <Slides>35</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72Brand</vt:lpstr>
      <vt:lpstr>Arial</vt:lpstr>
      <vt:lpstr>Calibri</vt:lpstr>
      <vt:lpstr>Calibri Light</vt:lpstr>
      <vt:lpstr>Euclid Circular B</vt:lpstr>
      <vt:lpstr>Lexend</vt:lpstr>
      <vt:lpstr>Poppins</vt:lpstr>
      <vt:lpstr>Office Theme</vt:lpstr>
      <vt:lpstr>AI as a Simple Developer</vt:lpstr>
      <vt:lpstr>PowerPoint Presentation</vt:lpstr>
      <vt:lpstr>PowerPoint Presentation</vt:lpstr>
      <vt:lpstr>PowerPoint Presentation</vt:lpstr>
      <vt:lpstr>PowerPoint Presentation</vt:lpstr>
      <vt:lpstr>Agenda</vt:lpstr>
      <vt:lpstr>The past, present, and future of AI</vt:lpstr>
      <vt:lpstr>1956 — The Birth of 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for Developers</vt:lpstr>
      <vt:lpstr>PowerPoint Presentation</vt:lpstr>
      <vt:lpstr>PowerPoint Presentation</vt:lpstr>
      <vt:lpstr>PowerPoint Presentation</vt:lpstr>
      <vt:lpstr>PowerPoint Presentation</vt:lpstr>
      <vt:lpstr>Faking AI</vt:lpstr>
      <vt:lpstr>Live Coding: Photo Picker</vt:lpstr>
      <vt:lpstr>Download Ollama</vt:lpstr>
      <vt:lpstr>Run Ollama</vt:lpstr>
      <vt:lpstr>Reliable?</vt:lpstr>
      <vt:lpstr>Alper EBİÇOĞLU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Monolith First for Microservice Architecture</dc:title>
  <dc:creator>Halil Kalkan</dc:creator>
  <cp:lastModifiedBy>Alper Ebiçoğlu</cp:lastModifiedBy>
  <cp:revision>1193</cp:revision>
  <dcterms:created xsi:type="dcterms:W3CDTF">2022-02-27T10:42:11Z</dcterms:created>
  <dcterms:modified xsi:type="dcterms:W3CDTF">2025-03-15T21:02:05Z</dcterms:modified>
</cp:coreProperties>
</file>